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32"/>
  </p:notesMasterIdLst>
  <p:sldIdLst>
    <p:sldId id="256" r:id="rId2"/>
    <p:sldId id="257" r:id="rId3"/>
    <p:sldId id="258" r:id="rId4"/>
    <p:sldId id="259" r:id="rId5"/>
    <p:sldId id="304" r:id="rId6"/>
    <p:sldId id="328" r:id="rId7"/>
    <p:sldId id="306" r:id="rId8"/>
    <p:sldId id="329" r:id="rId9"/>
    <p:sldId id="309" r:id="rId10"/>
    <p:sldId id="330" r:id="rId11"/>
    <p:sldId id="311" r:id="rId12"/>
    <p:sldId id="313" r:id="rId13"/>
    <p:sldId id="314" r:id="rId14"/>
    <p:sldId id="331" r:id="rId15"/>
    <p:sldId id="318" r:id="rId16"/>
    <p:sldId id="332" r:id="rId17"/>
    <p:sldId id="325" r:id="rId18"/>
    <p:sldId id="335" r:id="rId19"/>
    <p:sldId id="336" r:id="rId20"/>
    <p:sldId id="333" r:id="rId21"/>
    <p:sldId id="334" r:id="rId22"/>
    <p:sldId id="337" r:id="rId23"/>
    <p:sldId id="338" r:id="rId24"/>
    <p:sldId id="339" r:id="rId25"/>
    <p:sldId id="341" r:id="rId26"/>
    <p:sldId id="340" r:id="rId27"/>
    <p:sldId id="342" r:id="rId28"/>
    <p:sldId id="343" r:id="rId29"/>
    <p:sldId id="344" r:id="rId30"/>
    <p:sldId id="345" r:id="rId3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D67543-4ABC-4E27-ACAB-C4A2446754A7}">
  <a:tblStyle styleId="{A1D67543-4ABC-4E27-ACAB-C4A2446754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88" autoAdjust="0"/>
    <p:restoredTop sz="94660"/>
  </p:normalViewPr>
  <p:slideViewPr>
    <p:cSldViewPr snapToGrid="0">
      <p:cViewPr varScale="1">
        <p:scale>
          <a:sx n="78" d="100"/>
          <a:sy n="78" d="100"/>
        </p:scale>
        <p:origin x="2006"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 name="Google Shape;5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14acd2f7f4_1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14acd2f7f4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7197738afe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g27197738afe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14b2660435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14b266043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6564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1304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992767"/>
            <a:ext cx="8520600" cy="27369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5200"/>
              <a:buNone/>
              <a:defRPr sz="520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dirty="0"/>
          </a:p>
        </p:txBody>
      </p:sp>
      <p:sp>
        <p:nvSpPr>
          <p:cNvPr id="12" name="Google Shape;12;p2"/>
          <p:cNvSpPr txBox="1">
            <a:spLocks noGrp="1"/>
          </p:cNvSpPr>
          <p:nvPr>
            <p:ph type="subTitle" idx="1"/>
          </p:nvPr>
        </p:nvSpPr>
        <p:spPr>
          <a:xfrm>
            <a:off x="311700" y="3778833"/>
            <a:ext cx="8520600" cy="10569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0000"/>
              </a:buClr>
              <a:buSzPts val="2800"/>
              <a:buNone/>
              <a:defRPr sz="2800" b="1">
                <a:solidFill>
                  <a:srgbClr val="FF0000"/>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Clr>
                <a:srgbClr val="FF0000"/>
              </a:buClr>
              <a:buSzPts val="2800"/>
              <a:buNone/>
              <a:defRPr sz="2800" b="1">
                <a:solidFill>
                  <a:srgbClr val="FF0000"/>
                </a:solidFill>
              </a:defRPr>
            </a:lvl2pPr>
            <a:lvl3pPr lvl="2" algn="ctr" rtl="0">
              <a:lnSpc>
                <a:spcPct val="100000"/>
              </a:lnSpc>
              <a:spcBef>
                <a:spcPts val="0"/>
              </a:spcBef>
              <a:spcAft>
                <a:spcPts val="0"/>
              </a:spcAft>
              <a:buClr>
                <a:srgbClr val="FF0000"/>
              </a:buClr>
              <a:buSzPts val="2800"/>
              <a:buNone/>
              <a:defRPr sz="2800" b="1">
                <a:solidFill>
                  <a:srgbClr val="FF0000"/>
                </a:solidFill>
              </a:defRPr>
            </a:lvl3pPr>
            <a:lvl4pPr lvl="3" algn="ctr" rtl="0">
              <a:lnSpc>
                <a:spcPct val="100000"/>
              </a:lnSpc>
              <a:spcBef>
                <a:spcPts val="0"/>
              </a:spcBef>
              <a:spcAft>
                <a:spcPts val="0"/>
              </a:spcAft>
              <a:buClr>
                <a:srgbClr val="FF0000"/>
              </a:buClr>
              <a:buSzPts val="2800"/>
              <a:buNone/>
              <a:defRPr sz="2800" b="1">
                <a:solidFill>
                  <a:srgbClr val="FF0000"/>
                </a:solidFill>
              </a:defRPr>
            </a:lvl4pPr>
            <a:lvl5pPr lvl="4" algn="ctr" rtl="0">
              <a:lnSpc>
                <a:spcPct val="100000"/>
              </a:lnSpc>
              <a:spcBef>
                <a:spcPts val="0"/>
              </a:spcBef>
              <a:spcAft>
                <a:spcPts val="0"/>
              </a:spcAft>
              <a:buClr>
                <a:srgbClr val="FF0000"/>
              </a:buClr>
              <a:buSzPts val="2800"/>
              <a:buNone/>
              <a:defRPr sz="2800" b="1">
                <a:solidFill>
                  <a:srgbClr val="FF0000"/>
                </a:solidFill>
              </a:defRPr>
            </a:lvl5pPr>
            <a:lvl6pPr lvl="5" algn="ctr" rtl="0">
              <a:lnSpc>
                <a:spcPct val="100000"/>
              </a:lnSpc>
              <a:spcBef>
                <a:spcPts val="0"/>
              </a:spcBef>
              <a:spcAft>
                <a:spcPts val="0"/>
              </a:spcAft>
              <a:buClr>
                <a:srgbClr val="FF0000"/>
              </a:buClr>
              <a:buSzPts val="2800"/>
              <a:buNone/>
              <a:defRPr sz="2800" b="1">
                <a:solidFill>
                  <a:srgbClr val="FF0000"/>
                </a:solidFill>
              </a:defRPr>
            </a:lvl6pPr>
            <a:lvl7pPr lvl="6" algn="ctr" rtl="0">
              <a:lnSpc>
                <a:spcPct val="100000"/>
              </a:lnSpc>
              <a:spcBef>
                <a:spcPts val="0"/>
              </a:spcBef>
              <a:spcAft>
                <a:spcPts val="0"/>
              </a:spcAft>
              <a:buClr>
                <a:srgbClr val="FF0000"/>
              </a:buClr>
              <a:buSzPts val="2800"/>
              <a:buNone/>
              <a:defRPr sz="2800" b="1">
                <a:solidFill>
                  <a:srgbClr val="FF0000"/>
                </a:solidFill>
              </a:defRPr>
            </a:lvl7pPr>
            <a:lvl8pPr lvl="7" algn="ctr" rtl="0">
              <a:lnSpc>
                <a:spcPct val="100000"/>
              </a:lnSpc>
              <a:spcBef>
                <a:spcPts val="0"/>
              </a:spcBef>
              <a:spcAft>
                <a:spcPts val="0"/>
              </a:spcAft>
              <a:buClr>
                <a:srgbClr val="FF0000"/>
              </a:buClr>
              <a:buSzPts val="2800"/>
              <a:buNone/>
              <a:defRPr sz="2800" b="1">
                <a:solidFill>
                  <a:srgbClr val="FF0000"/>
                </a:solidFill>
              </a:defRPr>
            </a:lvl8pPr>
            <a:lvl9pPr lvl="8" algn="ctr" rtl="0">
              <a:lnSpc>
                <a:spcPct val="100000"/>
              </a:lnSpc>
              <a:spcBef>
                <a:spcPts val="0"/>
              </a:spcBef>
              <a:spcAft>
                <a:spcPts val="0"/>
              </a:spcAft>
              <a:buClr>
                <a:srgbClr val="FF0000"/>
              </a:buClr>
              <a:buSzPts val="2800"/>
              <a:buNone/>
              <a:defRPr sz="2800" b="1">
                <a:solidFill>
                  <a:srgbClr val="FF0000"/>
                </a:solidFill>
              </a:defRPr>
            </a:lvl9pPr>
          </a:lstStyle>
          <a:p>
            <a:endParaRPr dirty="0"/>
          </a:p>
        </p:txBody>
      </p:sp>
      <p:sp>
        <p:nvSpPr>
          <p:cNvPr id="13" name="Google Shape;13;p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26208" y="68023"/>
            <a:ext cx="8520600" cy="7635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atin typeface="Arial" panose="020B0604020202020204" pitchFamily="34" charset="0"/>
                <a:cs typeface="Arial" panose="020B060402020202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dirty="0"/>
          </a:p>
        </p:txBody>
      </p:sp>
      <p:sp>
        <p:nvSpPr>
          <p:cNvPr id="16" name="Google Shape;16;p3"/>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lvl="0" indent="-368300" algn="just" rtl="0">
              <a:lnSpc>
                <a:spcPct val="115000"/>
              </a:lnSpc>
              <a:spcBef>
                <a:spcPts val="0"/>
              </a:spcBef>
              <a:spcAft>
                <a:spcPts val="0"/>
              </a:spcAft>
              <a:buSzPts val="2200"/>
              <a:buChar char="●"/>
              <a:defRPr>
                <a:latin typeface="Arial" panose="020B0604020202020204" pitchFamily="34" charset="0"/>
                <a:cs typeface="Arial" panose="020B0604020202020204" pitchFamily="34" charset="0"/>
              </a:defRPr>
            </a:lvl1pPr>
            <a:lvl2pPr marL="914400" lvl="1" indent="-368300" algn="just" rtl="0">
              <a:lnSpc>
                <a:spcPct val="115000"/>
              </a:lnSpc>
              <a:spcBef>
                <a:spcPts val="0"/>
              </a:spcBef>
              <a:spcAft>
                <a:spcPts val="0"/>
              </a:spcAft>
              <a:buSzPts val="2200"/>
              <a:buChar char="○"/>
              <a:defRPr/>
            </a:lvl2pPr>
            <a:lvl3pPr marL="1371600" lvl="2" indent="-368300" algn="just" rtl="0">
              <a:lnSpc>
                <a:spcPct val="115000"/>
              </a:lnSpc>
              <a:spcBef>
                <a:spcPts val="0"/>
              </a:spcBef>
              <a:spcAft>
                <a:spcPts val="0"/>
              </a:spcAft>
              <a:buSzPts val="2200"/>
              <a:buChar char="■"/>
              <a:defRPr/>
            </a:lvl3pPr>
            <a:lvl4pPr marL="1828800" lvl="3" indent="-368300" algn="just" rtl="0">
              <a:lnSpc>
                <a:spcPct val="115000"/>
              </a:lnSpc>
              <a:spcBef>
                <a:spcPts val="0"/>
              </a:spcBef>
              <a:spcAft>
                <a:spcPts val="0"/>
              </a:spcAft>
              <a:buSzPts val="2200"/>
              <a:buChar char="●"/>
              <a:defRPr/>
            </a:lvl4pPr>
            <a:lvl5pPr marL="2286000" lvl="4" indent="-368300" algn="just" rtl="0">
              <a:lnSpc>
                <a:spcPct val="115000"/>
              </a:lnSpc>
              <a:spcBef>
                <a:spcPts val="0"/>
              </a:spcBef>
              <a:spcAft>
                <a:spcPts val="0"/>
              </a:spcAft>
              <a:buSzPts val="2200"/>
              <a:buChar char="○"/>
              <a:defRPr/>
            </a:lvl5pPr>
            <a:lvl6pPr marL="2743200" lvl="5" indent="-368300" algn="just" rtl="0">
              <a:lnSpc>
                <a:spcPct val="115000"/>
              </a:lnSpc>
              <a:spcBef>
                <a:spcPts val="0"/>
              </a:spcBef>
              <a:spcAft>
                <a:spcPts val="0"/>
              </a:spcAft>
              <a:buSzPts val="2200"/>
              <a:buChar char="■"/>
              <a:defRPr/>
            </a:lvl6pPr>
            <a:lvl7pPr marL="3200400" lvl="6" indent="-368300" algn="just" rtl="0">
              <a:lnSpc>
                <a:spcPct val="115000"/>
              </a:lnSpc>
              <a:spcBef>
                <a:spcPts val="0"/>
              </a:spcBef>
              <a:spcAft>
                <a:spcPts val="0"/>
              </a:spcAft>
              <a:buSzPts val="2200"/>
              <a:buChar char="●"/>
              <a:defRPr/>
            </a:lvl7pPr>
            <a:lvl8pPr marL="3657600" lvl="7" indent="-368300" algn="just" rtl="0">
              <a:lnSpc>
                <a:spcPct val="115000"/>
              </a:lnSpc>
              <a:spcBef>
                <a:spcPts val="0"/>
              </a:spcBef>
              <a:spcAft>
                <a:spcPts val="0"/>
              </a:spcAft>
              <a:buSzPts val="2200"/>
              <a:buChar char="○"/>
              <a:defRPr/>
            </a:lvl8pPr>
            <a:lvl9pPr marL="4114800" lvl="8" indent="-368300" algn="just" rtl="0">
              <a:lnSpc>
                <a:spcPct val="115000"/>
              </a:lnSpc>
              <a:spcBef>
                <a:spcPts val="0"/>
              </a:spcBef>
              <a:spcAft>
                <a:spcPts val="0"/>
              </a:spcAft>
              <a:buSzPts val="2200"/>
              <a:buChar char="■"/>
              <a:defRPr/>
            </a:lvl9pPr>
          </a:lstStyle>
          <a:p>
            <a:endParaRPr dirty="0"/>
          </a:p>
        </p:txBody>
      </p:sp>
      <p:sp>
        <p:nvSpPr>
          <p:cNvPr id="17" name="Google Shape;17;p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8" name="Google Shape;18;p3"/>
          <p:cNvSpPr txBox="1"/>
          <p:nvPr/>
        </p:nvSpPr>
        <p:spPr>
          <a:xfrm>
            <a:off x="0" y="975117"/>
            <a:ext cx="9144000" cy="219300"/>
          </a:xfrm>
          <a:prstGeom prst="rect">
            <a:avLst/>
          </a:prstGeom>
          <a:solidFill>
            <a:srgbClr val="38761D"/>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
              <a:buFont typeface="Arial"/>
              <a:buNone/>
            </a:pPr>
            <a:endParaRPr sz="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atin typeface="Arial" panose="020B0604020202020204" pitchFamily="34" charset="0"/>
                <a:cs typeface="Arial" panose="020B060402020202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dirty="0"/>
          </a:p>
        </p:txBody>
      </p:sp>
      <p:sp>
        <p:nvSpPr>
          <p:cNvPr id="21" name="Google Shape;21;p4"/>
          <p:cNvSpPr txBox="1">
            <a:spLocks noGrp="1"/>
          </p:cNvSpPr>
          <p:nvPr>
            <p:ph type="body" idx="1"/>
          </p:nvPr>
        </p:nvSpPr>
        <p:spPr>
          <a:xfrm>
            <a:off x="311700" y="1536633"/>
            <a:ext cx="3999900" cy="45552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atin typeface="Arial" panose="020B0604020202020204" pitchFamily="34" charset="0"/>
                <a:cs typeface="Arial" panose="020B0604020202020204" pitchFamily="34" charset="0"/>
              </a:defRPr>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dirty="0"/>
          </a:p>
        </p:txBody>
      </p:sp>
      <p:sp>
        <p:nvSpPr>
          <p:cNvPr id="22" name="Google Shape;22;p4"/>
          <p:cNvSpPr txBox="1">
            <a:spLocks noGrp="1"/>
          </p:cNvSpPr>
          <p:nvPr>
            <p:ph type="body" idx="2"/>
          </p:nvPr>
        </p:nvSpPr>
        <p:spPr>
          <a:xfrm>
            <a:off x="4832400" y="1536633"/>
            <a:ext cx="3999900" cy="45552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atin typeface="Arial" panose="020B0604020202020204" pitchFamily="34" charset="0"/>
                <a:cs typeface="Arial" panose="020B0604020202020204" pitchFamily="34" charset="0"/>
              </a:defRPr>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dirty="0"/>
          </a:p>
        </p:txBody>
      </p:sp>
      <p:sp>
        <p:nvSpPr>
          <p:cNvPr id="23" name="Google Shape;23;p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atin typeface="Arial" panose="020B0604020202020204" pitchFamily="34" charset="0"/>
                <a:cs typeface="Arial" panose="020B060402020202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dirty="0"/>
          </a:p>
        </p:txBody>
      </p:sp>
      <p:sp>
        <p:nvSpPr>
          <p:cNvPr id="26" name="Google Shape;26;p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740800"/>
            <a:ext cx="2808000" cy="1007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400"/>
              <a:buNone/>
              <a:defRPr sz="2400">
                <a:latin typeface="Arial" panose="020B0604020202020204" pitchFamily="34" charset="0"/>
                <a:cs typeface="Arial" panose="020B0604020202020204" pitchFamily="34" charset="0"/>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dirty="0"/>
          </a:p>
        </p:txBody>
      </p:sp>
      <p:sp>
        <p:nvSpPr>
          <p:cNvPr id="29" name="Google Shape;29;p6"/>
          <p:cNvSpPr txBox="1">
            <a:spLocks noGrp="1"/>
          </p:cNvSpPr>
          <p:nvPr>
            <p:ph type="body" idx="1"/>
          </p:nvPr>
        </p:nvSpPr>
        <p:spPr>
          <a:xfrm>
            <a:off x="311700" y="1852800"/>
            <a:ext cx="2808000" cy="4239300"/>
          </a:xfrm>
          <a:prstGeom prst="rect">
            <a:avLst/>
          </a:prstGeom>
          <a:noFill/>
          <a:ln>
            <a:noFill/>
          </a:ln>
        </p:spPr>
        <p:txBody>
          <a:bodyPr spcFirstLastPara="1" wrap="square" lIns="91425" tIns="91425" rIns="91425" bIns="91425" anchor="t" anchorCtr="0">
            <a:normAutofit/>
          </a:bodyPr>
          <a:lstStyle>
            <a:lvl1pPr marL="457200" lvl="0" indent="-304800" algn="l" rtl="0">
              <a:lnSpc>
                <a:spcPct val="115000"/>
              </a:lnSpc>
              <a:spcBef>
                <a:spcPts val="0"/>
              </a:spcBef>
              <a:spcAft>
                <a:spcPts val="0"/>
              </a:spcAft>
              <a:buSzPts val="1200"/>
              <a:buChar char="●"/>
              <a:defRPr sz="1200">
                <a:latin typeface="Arial" panose="020B0604020202020204" pitchFamily="34" charset="0"/>
                <a:cs typeface="Arial" panose="020B0604020202020204" pitchFamily="34" charset="0"/>
              </a:defRPr>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dirty="0"/>
          </a:p>
        </p:txBody>
      </p:sp>
      <p:sp>
        <p:nvSpPr>
          <p:cNvPr id="30" name="Google Shape;30;p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8"/>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8"/>
          <p:cNvSpPr txBox="1">
            <a:spLocks noGrp="1"/>
          </p:cNvSpPr>
          <p:nvPr>
            <p:ph type="title"/>
          </p:nvPr>
        </p:nvSpPr>
        <p:spPr>
          <a:xfrm>
            <a:off x="265500" y="1644233"/>
            <a:ext cx="4045200" cy="19764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200"/>
              <a:buNone/>
              <a:defRPr sz="420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dirty="0"/>
          </a:p>
        </p:txBody>
      </p:sp>
      <p:sp>
        <p:nvSpPr>
          <p:cNvPr id="37" name="Google Shape;37;p8"/>
          <p:cNvSpPr txBox="1">
            <a:spLocks noGrp="1"/>
          </p:cNvSpPr>
          <p:nvPr>
            <p:ph type="subTitle" idx="1"/>
          </p:nvPr>
        </p:nvSpPr>
        <p:spPr>
          <a:xfrm>
            <a:off x="265500" y="3737433"/>
            <a:ext cx="4045200" cy="16467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dirty="0"/>
          </a:p>
        </p:txBody>
      </p:sp>
      <p:sp>
        <p:nvSpPr>
          <p:cNvPr id="38" name="Google Shape;38;p8"/>
          <p:cNvSpPr txBox="1">
            <a:spLocks noGrp="1"/>
          </p:cNvSpPr>
          <p:nvPr>
            <p:ph type="body" idx="2"/>
          </p:nvPr>
        </p:nvSpPr>
        <p:spPr>
          <a:xfrm>
            <a:off x="4939500" y="965433"/>
            <a:ext cx="3837000" cy="4926900"/>
          </a:xfrm>
          <a:prstGeom prst="rect">
            <a:avLst/>
          </a:prstGeom>
          <a:noFill/>
          <a:ln>
            <a:noFill/>
          </a:ln>
        </p:spPr>
        <p:txBody>
          <a:bodyPr spcFirstLastPara="1" wrap="square" lIns="91425" tIns="91425" rIns="91425" bIns="91425" anchor="ctr" anchorCtr="0">
            <a:normAutofit/>
          </a:bodyPr>
          <a:lstStyle>
            <a:lvl1pPr marL="457200" lvl="0" indent="-368300" algn="l" rtl="0">
              <a:lnSpc>
                <a:spcPct val="115000"/>
              </a:lnSpc>
              <a:spcBef>
                <a:spcPts val="0"/>
              </a:spcBef>
              <a:spcAft>
                <a:spcPts val="0"/>
              </a:spcAft>
              <a:buSzPts val="2200"/>
              <a:buChar char="●"/>
              <a:defRPr>
                <a:latin typeface="Arial" panose="020B0604020202020204" pitchFamily="34" charset="0"/>
                <a:cs typeface="Arial" panose="020B0604020202020204" pitchFamily="34" charset="0"/>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dirty="0"/>
          </a:p>
        </p:txBody>
      </p:sp>
      <p:sp>
        <p:nvSpPr>
          <p:cNvPr id="39" name="Google Shape;39;p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9"/>
          <p:cNvSpPr txBox="1">
            <a:spLocks noGrp="1"/>
          </p:cNvSpPr>
          <p:nvPr>
            <p:ph type="body" idx="1"/>
          </p:nvPr>
        </p:nvSpPr>
        <p:spPr>
          <a:xfrm>
            <a:off x="311700" y="5640767"/>
            <a:ext cx="5998800" cy="8067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2200"/>
              <a:buNone/>
              <a:defRPr>
                <a:latin typeface="Arial" panose="020B0604020202020204" pitchFamily="34" charset="0"/>
                <a:cs typeface="Arial" panose="020B0604020202020204" pitchFamily="34" charset="0"/>
              </a:defRPr>
            </a:lvl1pPr>
          </a:lstStyle>
          <a:p>
            <a:endParaRPr dirty="0"/>
          </a:p>
        </p:txBody>
      </p:sp>
      <p:sp>
        <p:nvSpPr>
          <p:cNvPr id="42" name="Google Shape;42;p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0"/>
          <p:cNvSpPr txBox="1">
            <a:spLocks noGrp="1"/>
          </p:cNvSpPr>
          <p:nvPr>
            <p:ph type="title" hasCustomPrompt="1"/>
          </p:nvPr>
        </p:nvSpPr>
        <p:spPr>
          <a:xfrm>
            <a:off x="311700" y="1474833"/>
            <a:ext cx="8520600" cy="26181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12000"/>
              <a:buNone/>
              <a:defRPr sz="1200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rPr dirty="0"/>
              <a:t>xx%</a:t>
            </a:r>
          </a:p>
        </p:txBody>
      </p:sp>
      <p:sp>
        <p:nvSpPr>
          <p:cNvPr id="45" name="Google Shape;45;p10"/>
          <p:cNvSpPr txBox="1">
            <a:spLocks noGrp="1"/>
          </p:cNvSpPr>
          <p:nvPr>
            <p:ph type="body" idx="1"/>
          </p:nvPr>
        </p:nvSpPr>
        <p:spPr>
          <a:xfrm>
            <a:off x="311700" y="4202967"/>
            <a:ext cx="8520600" cy="1734300"/>
          </a:xfrm>
          <a:prstGeom prst="rect">
            <a:avLst/>
          </a:prstGeom>
          <a:noFill/>
          <a:ln>
            <a:noFill/>
          </a:ln>
        </p:spPr>
        <p:txBody>
          <a:bodyPr spcFirstLastPara="1" wrap="square" lIns="91425" tIns="91425" rIns="91425" bIns="91425" anchor="t" anchorCtr="0">
            <a:normAutofit/>
          </a:bodyPr>
          <a:lstStyle>
            <a:lvl1pPr marL="457200" lvl="0" indent="-368300" algn="ctr" rtl="0">
              <a:lnSpc>
                <a:spcPct val="115000"/>
              </a:lnSpc>
              <a:spcBef>
                <a:spcPts val="0"/>
              </a:spcBef>
              <a:spcAft>
                <a:spcPts val="0"/>
              </a:spcAft>
              <a:buSzPts val="2200"/>
              <a:buChar char="●"/>
              <a:defRPr>
                <a:latin typeface="Arial" panose="020B0604020202020204" pitchFamily="34" charset="0"/>
                <a:cs typeface="Arial" panose="020B0604020202020204" pitchFamily="34" charset="0"/>
              </a:defRPr>
            </a:lvl1pPr>
            <a:lvl2pPr marL="914400" lvl="1" indent="-368300" algn="ctr" rtl="0">
              <a:lnSpc>
                <a:spcPct val="115000"/>
              </a:lnSpc>
              <a:spcBef>
                <a:spcPts val="0"/>
              </a:spcBef>
              <a:spcAft>
                <a:spcPts val="0"/>
              </a:spcAft>
              <a:buSzPts val="2200"/>
              <a:buChar char="○"/>
              <a:defRPr/>
            </a:lvl2pPr>
            <a:lvl3pPr marL="1371600" lvl="2" indent="-368300" algn="ctr" rtl="0">
              <a:lnSpc>
                <a:spcPct val="115000"/>
              </a:lnSpc>
              <a:spcBef>
                <a:spcPts val="0"/>
              </a:spcBef>
              <a:spcAft>
                <a:spcPts val="0"/>
              </a:spcAft>
              <a:buSzPts val="2200"/>
              <a:buChar char="■"/>
              <a:defRPr/>
            </a:lvl3pPr>
            <a:lvl4pPr marL="1828800" lvl="3" indent="-368300" algn="ctr" rtl="0">
              <a:lnSpc>
                <a:spcPct val="115000"/>
              </a:lnSpc>
              <a:spcBef>
                <a:spcPts val="0"/>
              </a:spcBef>
              <a:spcAft>
                <a:spcPts val="0"/>
              </a:spcAft>
              <a:buSzPts val="2200"/>
              <a:buChar char="●"/>
              <a:defRPr/>
            </a:lvl4pPr>
            <a:lvl5pPr marL="2286000" lvl="4" indent="-368300" algn="ctr" rtl="0">
              <a:lnSpc>
                <a:spcPct val="115000"/>
              </a:lnSpc>
              <a:spcBef>
                <a:spcPts val="0"/>
              </a:spcBef>
              <a:spcAft>
                <a:spcPts val="0"/>
              </a:spcAft>
              <a:buSzPts val="2200"/>
              <a:buChar char="○"/>
              <a:defRPr/>
            </a:lvl5pPr>
            <a:lvl6pPr marL="2743200" lvl="5" indent="-368300" algn="ctr" rtl="0">
              <a:lnSpc>
                <a:spcPct val="115000"/>
              </a:lnSpc>
              <a:spcBef>
                <a:spcPts val="0"/>
              </a:spcBef>
              <a:spcAft>
                <a:spcPts val="0"/>
              </a:spcAft>
              <a:buSzPts val="2200"/>
              <a:buChar char="■"/>
              <a:defRPr/>
            </a:lvl6pPr>
            <a:lvl7pPr marL="3200400" lvl="6" indent="-368300" algn="ctr" rtl="0">
              <a:lnSpc>
                <a:spcPct val="115000"/>
              </a:lnSpc>
              <a:spcBef>
                <a:spcPts val="0"/>
              </a:spcBef>
              <a:spcAft>
                <a:spcPts val="0"/>
              </a:spcAft>
              <a:buSzPts val="2200"/>
              <a:buChar char="●"/>
              <a:defRPr/>
            </a:lvl7pPr>
            <a:lvl8pPr marL="3657600" lvl="7" indent="-368300" algn="ctr" rtl="0">
              <a:lnSpc>
                <a:spcPct val="115000"/>
              </a:lnSpc>
              <a:spcBef>
                <a:spcPts val="0"/>
              </a:spcBef>
              <a:spcAft>
                <a:spcPts val="0"/>
              </a:spcAft>
              <a:buSzPts val="2200"/>
              <a:buChar char="○"/>
              <a:defRPr/>
            </a:lvl8pPr>
            <a:lvl9pPr marL="4114800" lvl="8" indent="-368300" algn="ctr" rtl="0">
              <a:lnSpc>
                <a:spcPct val="115000"/>
              </a:lnSpc>
              <a:spcBef>
                <a:spcPts val="0"/>
              </a:spcBef>
              <a:spcAft>
                <a:spcPts val="0"/>
              </a:spcAft>
              <a:buSzPts val="2200"/>
              <a:buChar char="■"/>
              <a:defRPr/>
            </a:lvl9pPr>
          </a:lstStyle>
          <a:p>
            <a:endParaRPr dirty="0"/>
          </a:p>
        </p:txBody>
      </p:sp>
      <p:sp>
        <p:nvSpPr>
          <p:cNvPr id="46" name="Google Shape;46;p1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Times New Roman"/>
              <a:buNone/>
              <a:defRPr sz="2800" b="1"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endParaRPr dirty="0"/>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marR="0" lvl="0" indent="-368300" algn="l" rtl="0">
              <a:lnSpc>
                <a:spcPct val="115000"/>
              </a:lnSpc>
              <a:spcBef>
                <a:spcPts val="0"/>
              </a:spcBef>
              <a:spcAft>
                <a:spcPts val="0"/>
              </a:spcAft>
              <a:buClr>
                <a:schemeClr val="dk1"/>
              </a:buClr>
              <a:buSzPts val="2200"/>
              <a:buFont typeface="Times New Roman"/>
              <a:buChar char="●"/>
              <a:defRPr sz="2200" i="0" u="none" strike="noStrike" cap="none">
                <a:solidFill>
                  <a:schemeClr val="dk1"/>
                </a:solidFill>
                <a:latin typeface="Times New Roman"/>
                <a:ea typeface="Times New Roman"/>
                <a:cs typeface="Times New Roman"/>
                <a:sym typeface="Times New Roman"/>
              </a:defRPr>
            </a:lvl1pPr>
            <a:lvl2pPr marL="914400" marR="0" lvl="1" indent="-368300" algn="l" rtl="0">
              <a:lnSpc>
                <a:spcPct val="115000"/>
              </a:lnSpc>
              <a:spcBef>
                <a:spcPts val="0"/>
              </a:spcBef>
              <a:spcAft>
                <a:spcPts val="0"/>
              </a:spcAft>
              <a:buClr>
                <a:schemeClr val="dk1"/>
              </a:buClr>
              <a:buSzPts val="2200"/>
              <a:buFont typeface="Times New Roman"/>
              <a:buChar char="○"/>
              <a:defRPr sz="2200" i="0" u="none" strike="noStrike" cap="none">
                <a:solidFill>
                  <a:schemeClr val="dk1"/>
                </a:solidFill>
                <a:latin typeface="Times New Roman"/>
                <a:ea typeface="Times New Roman"/>
                <a:cs typeface="Times New Roman"/>
                <a:sym typeface="Times New Roman"/>
              </a:defRPr>
            </a:lvl2pPr>
            <a:lvl3pPr marL="1371600" marR="0" lvl="2" indent="-368300" algn="l" rtl="0">
              <a:lnSpc>
                <a:spcPct val="115000"/>
              </a:lnSpc>
              <a:spcBef>
                <a:spcPts val="0"/>
              </a:spcBef>
              <a:spcAft>
                <a:spcPts val="0"/>
              </a:spcAft>
              <a:buClr>
                <a:schemeClr val="dk1"/>
              </a:buClr>
              <a:buSzPts val="2200"/>
              <a:buFont typeface="Times New Roman"/>
              <a:buChar char="■"/>
              <a:defRPr sz="2200" i="0" u="none" strike="noStrike" cap="none">
                <a:solidFill>
                  <a:schemeClr val="dk1"/>
                </a:solidFill>
                <a:latin typeface="Times New Roman"/>
                <a:ea typeface="Times New Roman"/>
                <a:cs typeface="Times New Roman"/>
                <a:sym typeface="Times New Roman"/>
              </a:defRPr>
            </a:lvl3pPr>
            <a:lvl4pPr marL="1828800" marR="0" lvl="3" indent="-368300" algn="l" rtl="0">
              <a:lnSpc>
                <a:spcPct val="115000"/>
              </a:lnSpc>
              <a:spcBef>
                <a:spcPts val="0"/>
              </a:spcBef>
              <a:spcAft>
                <a:spcPts val="0"/>
              </a:spcAft>
              <a:buClr>
                <a:schemeClr val="dk1"/>
              </a:buClr>
              <a:buSzPts val="2200"/>
              <a:buFont typeface="Times New Roman"/>
              <a:buChar char="●"/>
              <a:defRPr sz="2200" i="0" u="none" strike="noStrike" cap="none">
                <a:solidFill>
                  <a:schemeClr val="dk1"/>
                </a:solidFill>
                <a:latin typeface="Times New Roman"/>
                <a:ea typeface="Times New Roman"/>
                <a:cs typeface="Times New Roman"/>
                <a:sym typeface="Times New Roman"/>
              </a:defRPr>
            </a:lvl4pPr>
            <a:lvl5pPr marL="2286000" marR="0" lvl="4" indent="-368300" algn="l" rtl="0">
              <a:lnSpc>
                <a:spcPct val="115000"/>
              </a:lnSpc>
              <a:spcBef>
                <a:spcPts val="0"/>
              </a:spcBef>
              <a:spcAft>
                <a:spcPts val="0"/>
              </a:spcAft>
              <a:buClr>
                <a:schemeClr val="dk1"/>
              </a:buClr>
              <a:buSzPts val="2200"/>
              <a:buFont typeface="Times New Roman"/>
              <a:buChar char="○"/>
              <a:defRPr sz="2200" i="0" u="none" strike="noStrike" cap="none">
                <a:solidFill>
                  <a:schemeClr val="dk1"/>
                </a:solidFill>
                <a:latin typeface="Times New Roman"/>
                <a:ea typeface="Times New Roman"/>
                <a:cs typeface="Times New Roman"/>
                <a:sym typeface="Times New Roman"/>
              </a:defRPr>
            </a:lvl5pPr>
            <a:lvl6pPr marL="2743200" marR="0" lvl="5" indent="-368300" algn="l" rtl="0">
              <a:lnSpc>
                <a:spcPct val="115000"/>
              </a:lnSpc>
              <a:spcBef>
                <a:spcPts val="0"/>
              </a:spcBef>
              <a:spcAft>
                <a:spcPts val="0"/>
              </a:spcAft>
              <a:buClr>
                <a:schemeClr val="dk1"/>
              </a:buClr>
              <a:buSzPts val="2200"/>
              <a:buFont typeface="Times New Roman"/>
              <a:buChar char="■"/>
              <a:defRPr sz="2200" i="0" u="none" strike="noStrike" cap="none">
                <a:solidFill>
                  <a:schemeClr val="dk1"/>
                </a:solidFill>
                <a:latin typeface="Times New Roman"/>
                <a:ea typeface="Times New Roman"/>
                <a:cs typeface="Times New Roman"/>
                <a:sym typeface="Times New Roman"/>
              </a:defRPr>
            </a:lvl6pPr>
            <a:lvl7pPr marL="3200400" marR="0" lvl="6" indent="-368300" algn="l" rtl="0">
              <a:lnSpc>
                <a:spcPct val="115000"/>
              </a:lnSpc>
              <a:spcBef>
                <a:spcPts val="0"/>
              </a:spcBef>
              <a:spcAft>
                <a:spcPts val="0"/>
              </a:spcAft>
              <a:buClr>
                <a:schemeClr val="dk1"/>
              </a:buClr>
              <a:buSzPts val="2200"/>
              <a:buFont typeface="Times New Roman"/>
              <a:buChar char="●"/>
              <a:defRPr sz="2200" i="0" u="none" strike="noStrike" cap="none">
                <a:solidFill>
                  <a:schemeClr val="dk1"/>
                </a:solidFill>
                <a:latin typeface="Times New Roman"/>
                <a:ea typeface="Times New Roman"/>
                <a:cs typeface="Times New Roman"/>
                <a:sym typeface="Times New Roman"/>
              </a:defRPr>
            </a:lvl7pPr>
            <a:lvl8pPr marL="3657600" marR="0" lvl="7" indent="-368300" algn="l" rtl="0">
              <a:lnSpc>
                <a:spcPct val="115000"/>
              </a:lnSpc>
              <a:spcBef>
                <a:spcPts val="0"/>
              </a:spcBef>
              <a:spcAft>
                <a:spcPts val="0"/>
              </a:spcAft>
              <a:buClr>
                <a:schemeClr val="dk1"/>
              </a:buClr>
              <a:buSzPts val="2200"/>
              <a:buFont typeface="Times New Roman"/>
              <a:buChar char="○"/>
              <a:defRPr sz="2200" i="0" u="none" strike="noStrike" cap="none">
                <a:solidFill>
                  <a:schemeClr val="dk1"/>
                </a:solidFill>
                <a:latin typeface="Times New Roman"/>
                <a:ea typeface="Times New Roman"/>
                <a:cs typeface="Times New Roman"/>
                <a:sym typeface="Times New Roman"/>
              </a:defRPr>
            </a:lvl8pPr>
            <a:lvl9pPr marL="4114800" marR="0" lvl="8" indent="-368300" algn="l" rtl="0">
              <a:lnSpc>
                <a:spcPct val="115000"/>
              </a:lnSpc>
              <a:spcBef>
                <a:spcPts val="0"/>
              </a:spcBef>
              <a:spcAft>
                <a:spcPts val="0"/>
              </a:spcAft>
              <a:buClr>
                <a:schemeClr val="dk1"/>
              </a:buClr>
              <a:buSzPts val="2200"/>
              <a:buFont typeface="Times New Roman"/>
              <a:buChar char="■"/>
              <a:defRPr sz="2200" i="0" u="none" strike="noStrike" cap="none">
                <a:solidFill>
                  <a:schemeClr val="dk1"/>
                </a:solidFill>
                <a:latin typeface="Times New Roman"/>
                <a:ea typeface="Times New Roman"/>
                <a:cs typeface="Times New Roman"/>
                <a:sym typeface="Times New Roman"/>
              </a:defRPr>
            </a:lvl9pPr>
          </a:lstStyle>
          <a:p>
            <a:endParaRPr dirty="0"/>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 name="Google Shape;9;p1"/>
          <p:cNvSpPr txBox="1"/>
          <p:nvPr/>
        </p:nvSpPr>
        <p:spPr>
          <a:xfrm>
            <a:off x="0" y="6666125"/>
            <a:ext cx="9144000" cy="219300"/>
          </a:xfrm>
          <a:prstGeom prst="rect">
            <a:avLst/>
          </a:prstGeom>
          <a:solidFill>
            <a:srgbClr val="38761D"/>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
              <a:buFont typeface="Arial"/>
              <a:buNone/>
            </a:pPr>
            <a:endParaRPr sz="1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2"/>
          <p:cNvSpPr txBox="1">
            <a:spLocks noGrp="1"/>
          </p:cNvSpPr>
          <p:nvPr>
            <p:ph type="ctrTitle"/>
          </p:nvPr>
        </p:nvSpPr>
        <p:spPr>
          <a:xfrm>
            <a:off x="311700" y="63747"/>
            <a:ext cx="8520600" cy="187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90"/>
              <a:buNone/>
            </a:pPr>
            <a:r>
              <a:rPr lang="en-US" sz="4800" dirty="0">
                <a:latin typeface="Times New Roman" panose="02020603050405020304" pitchFamily="18" charset="0"/>
                <a:cs typeface="Times New Roman" panose="02020603050405020304" pitchFamily="18" charset="0"/>
              </a:rPr>
              <a:t>HỌC SÂU</a:t>
            </a:r>
            <a:endParaRPr sz="4800" dirty="0">
              <a:latin typeface="Times New Roman" panose="02020603050405020304" pitchFamily="18" charset="0"/>
              <a:cs typeface="Times New Roman" panose="02020603050405020304" pitchFamily="18" charset="0"/>
            </a:endParaRPr>
          </a:p>
        </p:txBody>
      </p:sp>
      <p:sp>
        <p:nvSpPr>
          <p:cNvPr id="54" name="Google Shape;54;p12"/>
          <p:cNvSpPr txBox="1">
            <a:spLocks noGrp="1"/>
          </p:cNvSpPr>
          <p:nvPr>
            <p:ph type="subTitle" idx="1"/>
          </p:nvPr>
        </p:nvSpPr>
        <p:spPr>
          <a:xfrm>
            <a:off x="311700" y="2366677"/>
            <a:ext cx="8520600" cy="14841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ct val="70000"/>
              <a:buNone/>
            </a:pPr>
            <a:r>
              <a:rPr lang="en-US" sz="4000" dirty="0">
                <a:solidFill>
                  <a:schemeClr val="dk1"/>
                </a:solidFill>
                <a:latin typeface="Times New Roman" panose="02020603050405020304" pitchFamily="18" charset="0"/>
                <a:cs typeface="Times New Roman" panose="02020603050405020304" pitchFamily="18" charset="0"/>
                <a:sym typeface="Times New Roman"/>
              </a:rPr>
              <a:t>ĐỒ ÁN CUỐI KÌ</a:t>
            </a:r>
            <a:endParaRPr sz="4000" dirty="0">
              <a:solidFill>
                <a:schemeClr val="dk1"/>
              </a:solidFill>
              <a:latin typeface="Times New Roman" panose="02020603050405020304" pitchFamily="18" charset="0"/>
              <a:cs typeface="Times New Roman" panose="02020603050405020304" pitchFamily="18" charset="0"/>
              <a:sym typeface="Times New Roman"/>
            </a:endParaRPr>
          </a:p>
          <a:p>
            <a:pPr marL="0" lvl="0" indent="0" algn="ctr" rtl="0">
              <a:lnSpc>
                <a:spcPct val="100000"/>
              </a:lnSpc>
              <a:spcBef>
                <a:spcPts val="0"/>
              </a:spcBef>
              <a:spcAft>
                <a:spcPts val="0"/>
              </a:spcAft>
              <a:buSzPct val="56000"/>
              <a:buNone/>
            </a:pPr>
            <a:endParaRPr sz="5000" dirty="0">
              <a:solidFill>
                <a:schemeClr val="dk1"/>
              </a:solidFill>
              <a:latin typeface="Times New Roman" panose="02020603050405020304" pitchFamily="18" charset="0"/>
              <a:cs typeface="Times New Roman" panose="02020603050405020304" pitchFamily="18" charset="0"/>
              <a:sym typeface="Times New Roman"/>
            </a:endParaRPr>
          </a:p>
          <a:p>
            <a:pPr marL="0" lvl="0" indent="0" algn="ctr" rtl="0">
              <a:lnSpc>
                <a:spcPct val="100000"/>
              </a:lnSpc>
              <a:spcBef>
                <a:spcPts val="0"/>
              </a:spcBef>
              <a:spcAft>
                <a:spcPts val="0"/>
              </a:spcAft>
              <a:buSzPct val="56000"/>
              <a:buNone/>
            </a:pPr>
            <a:endParaRPr sz="5000" dirty="0">
              <a:solidFill>
                <a:schemeClr val="dk1"/>
              </a:solidFill>
              <a:latin typeface="Times New Roman" panose="02020603050405020304" pitchFamily="18" charset="0"/>
              <a:cs typeface="Times New Roman" panose="02020603050405020304" pitchFamily="18" charset="0"/>
              <a:sym typeface="Times New Roman"/>
            </a:endParaRPr>
          </a:p>
        </p:txBody>
      </p:sp>
      <p:sp>
        <p:nvSpPr>
          <p:cNvPr id="55" name="Google Shape;55;p12"/>
          <p:cNvSpPr txBox="1"/>
          <p:nvPr/>
        </p:nvSpPr>
        <p:spPr>
          <a:xfrm>
            <a:off x="4714500" y="3523550"/>
            <a:ext cx="411780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1" dirty="0">
                <a:latin typeface="Times New Roman" panose="02020603050405020304" pitchFamily="18" charset="0"/>
                <a:ea typeface="Times New Roman"/>
                <a:cs typeface="Times New Roman" panose="02020603050405020304" pitchFamily="18" charset="0"/>
                <a:sym typeface="Times New Roman"/>
              </a:rPr>
              <a:t>Người </a:t>
            </a:r>
            <a:r>
              <a:rPr lang="en-US" sz="2000" b="1" dirty="0" err="1">
                <a:latin typeface="Times New Roman" panose="02020603050405020304" pitchFamily="18" charset="0"/>
                <a:ea typeface="Times New Roman"/>
                <a:cs typeface="Times New Roman" panose="02020603050405020304" pitchFamily="18" charset="0"/>
                <a:sym typeface="Times New Roman"/>
              </a:rPr>
              <a:t>hướng</a:t>
            </a:r>
            <a:r>
              <a:rPr lang="en-US" sz="2000" b="1" dirty="0">
                <a:latin typeface="Times New Roman" panose="02020603050405020304" pitchFamily="18" charset="0"/>
                <a:ea typeface="Times New Roman"/>
                <a:cs typeface="Times New Roman" panose="02020603050405020304" pitchFamily="18" charset="0"/>
                <a:sym typeface="Times New Roman"/>
              </a:rPr>
              <a:t> </a:t>
            </a:r>
            <a:r>
              <a:rPr lang="en-US" sz="2000" b="1" dirty="0" err="1">
                <a:latin typeface="Times New Roman" panose="02020603050405020304" pitchFamily="18" charset="0"/>
                <a:ea typeface="Times New Roman"/>
                <a:cs typeface="Times New Roman" panose="02020603050405020304" pitchFamily="18" charset="0"/>
                <a:sym typeface="Times New Roman"/>
              </a:rPr>
              <a:t>dẫn</a:t>
            </a:r>
            <a:r>
              <a:rPr lang="en-US" sz="20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endParaRPr sz="20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50000"/>
              </a:lnSpc>
              <a:spcBef>
                <a:spcPts val="0"/>
              </a:spcBef>
              <a:spcAft>
                <a:spcPts val="0"/>
              </a:spcAft>
              <a:buNone/>
            </a:pPr>
            <a:r>
              <a:rPr lang="en-US" sz="2000" dirty="0">
                <a:latin typeface="Times New Roman" panose="02020603050405020304" pitchFamily="18" charset="0"/>
                <a:ea typeface="Times New Roman"/>
                <a:cs typeface="Times New Roman" panose="02020603050405020304" pitchFamily="18" charset="0"/>
                <a:sym typeface="Times New Roman"/>
              </a:rPr>
              <a:t>PGS.TS: Lê Anh Cường</a:t>
            </a:r>
            <a:endParaRPr sz="2000" dirty="0">
              <a:latin typeface="Times New Roman" panose="02020603050405020304" pitchFamily="18" charset="0"/>
              <a:ea typeface="Times New Roman"/>
              <a:cs typeface="Times New Roman" panose="02020603050405020304" pitchFamily="18" charset="0"/>
              <a:sym typeface="Times New Roman"/>
            </a:endParaRPr>
          </a:p>
        </p:txBody>
      </p:sp>
      <p:sp>
        <p:nvSpPr>
          <p:cNvPr id="56" name="Google Shape;56;p12"/>
          <p:cNvSpPr txBox="1"/>
          <p:nvPr/>
        </p:nvSpPr>
        <p:spPr>
          <a:xfrm>
            <a:off x="4714500" y="4443894"/>
            <a:ext cx="4117800" cy="203129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b="1" dirty="0">
                <a:solidFill>
                  <a:schemeClr val="dk1"/>
                </a:solidFill>
                <a:latin typeface="Times New Roman" panose="02020603050405020304" pitchFamily="18" charset="0"/>
                <a:ea typeface="Times New Roman"/>
                <a:cs typeface="Times New Roman" panose="02020603050405020304" pitchFamily="18" charset="0"/>
                <a:sym typeface="Times New Roman"/>
              </a:rPr>
              <a:t>Người </a:t>
            </a:r>
            <a:r>
              <a:rPr lang="en-US" sz="2000" b="1" dirty="0" err="1">
                <a:solidFill>
                  <a:schemeClr val="dk1"/>
                </a:solidFill>
                <a:latin typeface="Times New Roman" panose="02020603050405020304" pitchFamily="18" charset="0"/>
                <a:ea typeface="Times New Roman"/>
                <a:cs typeface="Times New Roman" panose="02020603050405020304" pitchFamily="18" charset="0"/>
                <a:sym typeface="Times New Roman"/>
              </a:rPr>
              <a:t>thực</a:t>
            </a:r>
            <a:r>
              <a:rPr lang="en-US" sz="2000" b="1"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000" b="1" dirty="0" err="1">
                <a:solidFill>
                  <a:schemeClr val="dk1"/>
                </a:solidFill>
                <a:latin typeface="Times New Roman" panose="02020603050405020304" pitchFamily="18" charset="0"/>
                <a:ea typeface="Times New Roman"/>
                <a:cs typeface="Times New Roman" panose="02020603050405020304" pitchFamily="18" charset="0"/>
                <a:sym typeface="Times New Roman"/>
              </a:rPr>
              <a:t>hiện</a:t>
            </a:r>
            <a:r>
              <a:rPr lang="en-US" sz="2000" b="1" dirty="0">
                <a:solidFill>
                  <a:schemeClr val="dk1"/>
                </a:solidFill>
                <a:latin typeface="Times New Roman" panose="02020603050405020304" pitchFamily="18" charset="0"/>
                <a:ea typeface="Times New Roman"/>
                <a:cs typeface="Times New Roman" panose="02020603050405020304" pitchFamily="18" charset="0"/>
                <a:sym typeface="Times New Roman"/>
              </a:rPr>
              <a:t>:</a:t>
            </a:r>
            <a:endParaRPr sz="2000" b="1"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50000"/>
              </a:lnSpc>
              <a:spcBef>
                <a:spcPts val="0"/>
              </a:spcBef>
              <a:spcAft>
                <a:spcPts val="0"/>
              </a:spcAft>
              <a:buNone/>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Chung Thái Kiệt             52200140</a:t>
            </a:r>
            <a:endParaRPr sz="20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50000"/>
              </a:lnSpc>
              <a:spcBef>
                <a:spcPts val="0"/>
              </a:spcBef>
              <a:spcAft>
                <a:spcPts val="0"/>
              </a:spcAft>
              <a:buNone/>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Lê </a:t>
            </a:r>
            <a:r>
              <a:rPr lang="en-US" sz="2000" dirty="0" err="1">
                <a:solidFill>
                  <a:schemeClr val="dk1"/>
                </a:solidFill>
                <a:latin typeface="Times New Roman" panose="02020603050405020304" pitchFamily="18" charset="0"/>
                <a:ea typeface="Times New Roman"/>
                <a:cs typeface="Times New Roman" panose="02020603050405020304" pitchFamily="18" charset="0"/>
                <a:sym typeface="Times New Roman"/>
              </a:rPr>
              <a:t>Hân</a:t>
            </a: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 	                          52200155</a:t>
            </a:r>
            <a:endParaRPr sz="20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50000"/>
              </a:lnSpc>
              <a:spcBef>
                <a:spcPts val="0"/>
              </a:spcBef>
              <a:spcAft>
                <a:spcPts val="0"/>
              </a:spcAft>
              <a:buNone/>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Huỳnh Thanh Bảo Ngọc 52200153</a:t>
            </a:r>
            <a:endParaRPr sz="20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E6E41-101E-3B60-EDFF-62589F80CF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70821-C2E2-B35D-F345-B9962309E43A}"/>
              </a:ext>
            </a:extLst>
          </p:cNvPr>
          <p:cNvSpPr>
            <a:spLocks noGrp="1"/>
          </p:cNvSpPr>
          <p:nvPr>
            <p:ph type="title"/>
          </p:nvPr>
        </p:nvSpPr>
        <p:spPr>
          <a:xfrm>
            <a:off x="226208" y="115678"/>
            <a:ext cx="8520600" cy="763500"/>
          </a:xfrm>
        </p:spPr>
        <p:txBody>
          <a:bodyPr/>
          <a:lstStyle/>
          <a:p>
            <a:r>
              <a:rPr lang="en-US" dirty="0" err="1">
                <a:latin typeface="Times New Roman" panose="02020603050405020304" pitchFamily="18" charset="0"/>
                <a:cs typeface="Times New Roman" panose="02020603050405020304" pitchFamily="18" charset="0"/>
              </a:rPr>
              <a:t>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86D9148-6B74-3BA5-B74C-DFB2CB2174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graphicFrame>
        <p:nvGraphicFramePr>
          <p:cNvPr id="3" name="Table 2">
            <a:extLst>
              <a:ext uri="{FF2B5EF4-FFF2-40B4-BE49-F238E27FC236}">
                <a16:creationId xmlns:a16="http://schemas.microsoft.com/office/drawing/2014/main" id="{EF68D769-35D4-A0A9-FF23-EC03738193E5}"/>
              </a:ext>
            </a:extLst>
          </p:cNvPr>
          <p:cNvGraphicFramePr>
            <a:graphicFrameLocks noGrp="1"/>
          </p:cNvGraphicFramePr>
          <p:nvPr>
            <p:extLst>
              <p:ext uri="{D42A27DB-BD31-4B8C-83A1-F6EECF244321}">
                <p14:modId xmlns:p14="http://schemas.microsoft.com/office/powerpoint/2010/main" val="2310968940"/>
              </p:ext>
            </p:extLst>
          </p:nvPr>
        </p:nvGraphicFramePr>
        <p:xfrm>
          <a:off x="311150" y="1615142"/>
          <a:ext cx="8521700" cy="4602480"/>
        </p:xfrm>
        <a:graphic>
          <a:graphicData uri="http://schemas.openxmlformats.org/drawingml/2006/table">
            <a:tbl>
              <a:tblPr/>
              <a:tblGrid>
                <a:gridCol w="4260850">
                  <a:extLst>
                    <a:ext uri="{9D8B030D-6E8A-4147-A177-3AD203B41FA5}">
                      <a16:colId xmlns:a16="http://schemas.microsoft.com/office/drawing/2014/main" val="2312068152"/>
                    </a:ext>
                  </a:extLst>
                </a:gridCol>
                <a:gridCol w="4260850">
                  <a:extLst>
                    <a:ext uri="{9D8B030D-6E8A-4147-A177-3AD203B41FA5}">
                      <a16:colId xmlns:a16="http://schemas.microsoft.com/office/drawing/2014/main" val="1583526358"/>
                    </a:ext>
                  </a:extLst>
                </a:gridCol>
              </a:tblGrid>
              <a:tr h="0">
                <a:tc>
                  <a:txBody>
                    <a:bodyPr/>
                    <a:lstStyle/>
                    <a:p>
                      <a:pPr algn="ctr"/>
                      <a:r>
                        <a:rPr lang="vi-VN" sz="1600" b="1">
                          <a:latin typeface="+mj-lt"/>
                        </a:rPr>
                        <a:t>Ưu điểm (GQA)</a:t>
                      </a:r>
                      <a:endParaRPr lang="vi-VN" sz="1600">
                        <a:latin typeface="+mj-lt"/>
                      </a:endParaRPr>
                    </a:p>
                  </a:txBody>
                  <a:tcPr anchor="ctr">
                    <a:lnL>
                      <a:noFill/>
                    </a:lnL>
                    <a:lnR>
                      <a:noFill/>
                    </a:lnR>
                    <a:lnT>
                      <a:noFill/>
                    </a:lnT>
                    <a:lnB>
                      <a:noFill/>
                    </a:lnB>
                    <a:noFill/>
                  </a:tcPr>
                </a:tc>
                <a:tc>
                  <a:txBody>
                    <a:bodyPr/>
                    <a:lstStyle/>
                    <a:p>
                      <a:pPr algn="ctr"/>
                      <a:r>
                        <a:rPr lang="vi-VN" sz="1600" b="1">
                          <a:latin typeface="+mj-lt"/>
                        </a:rPr>
                        <a:t>Nhược điểm (GQA)</a:t>
                      </a:r>
                      <a:endParaRPr lang="vi-VN" sz="1600">
                        <a:latin typeface="+mj-lt"/>
                      </a:endParaRPr>
                    </a:p>
                  </a:txBody>
                  <a:tcPr anchor="ctr">
                    <a:lnL>
                      <a:noFill/>
                    </a:lnL>
                    <a:lnR>
                      <a:noFill/>
                    </a:lnR>
                    <a:lnT>
                      <a:noFill/>
                    </a:lnT>
                    <a:lnB>
                      <a:noFill/>
                    </a:lnB>
                    <a:noFill/>
                  </a:tcPr>
                </a:tc>
                <a:extLst>
                  <a:ext uri="{0D108BD9-81ED-4DB2-BD59-A6C34878D82A}">
                    <a16:rowId xmlns:a16="http://schemas.microsoft.com/office/drawing/2014/main" val="1931368704"/>
                  </a:ext>
                </a:extLst>
              </a:tr>
              <a:tr h="0">
                <a:tc>
                  <a:txBody>
                    <a:bodyPr/>
                    <a:lstStyle/>
                    <a:p>
                      <a:pPr algn="ctr"/>
                      <a:r>
                        <a:rPr lang="vi-VN" sz="1600" b="1" dirty="0">
                          <a:latin typeface="+mj-lt"/>
                        </a:rPr>
                        <a:t>Cân bằng giữa tính đa dạng và tiết kiệm tài nguyên</a:t>
                      </a:r>
                      <a:r>
                        <a:rPr lang="en-US" sz="1600" b="1" dirty="0">
                          <a:latin typeface="+mj-lt"/>
                        </a:rPr>
                        <a:t>: </a:t>
                      </a:r>
                      <a:r>
                        <a:rPr lang="vi-VN" sz="1600" dirty="0">
                          <a:latin typeface="+mj-lt"/>
                        </a:rPr>
                        <a:t>Chia nhóm query heads, mỗi nhóm dùng chung một cặp K/V — đa dạng hơn MQA mà tiết kiệm hơn Multi-head đầy đủ.</a:t>
                      </a:r>
                    </a:p>
                  </a:txBody>
                  <a:tcPr anchor="ctr">
                    <a:lnL>
                      <a:noFill/>
                    </a:lnL>
                    <a:lnR>
                      <a:noFill/>
                    </a:lnR>
                    <a:lnT>
                      <a:noFill/>
                    </a:lnT>
                    <a:lnB>
                      <a:noFill/>
                    </a:lnB>
                    <a:noFill/>
                  </a:tcPr>
                </a:tc>
                <a:tc>
                  <a:txBody>
                    <a:bodyPr/>
                    <a:lstStyle/>
                    <a:p>
                      <a:pPr algn="ctr"/>
                      <a:r>
                        <a:rPr lang="vi-VN" sz="1600" b="1" dirty="0">
                          <a:latin typeface="+mj-lt"/>
                        </a:rPr>
                        <a:t>Chi phí tính toán và bộ nhớ cao hơn MQA</a:t>
                      </a:r>
                      <a:r>
                        <a:rPr lang="en-US" sz="1600" b="1" dirty="0">
                          <a:latin typeface="+mj-lt"/>
                        </a:rPr>
                        <a:t>: </a:t>
                      </a:r>
                      <a:r>
                        <a:rPr lang="vi-VN" sz="1600" dirty="0">
                          <a:latin typeface="+mj-lt"/>
                        </a:rPr>
                        <a:t>Khi tăng số nhóm, tổng K/V phải lưu và tính toán cũng tăng, tiêu tốn thêm tài nguyên.</a:t>
                      </a:r>
                    </a:p>
                  </a:txBody>
                  <a:tcPr anchor="ctr">
                    <a:lnL>
                      <a:noFill/>
                    </a:lnL>
                    <a:lnR>
                      <a:noFill/>
                    </a:lnR>
                    <a:lnT>
                      <a:noFill/>
                    </a:lnT>
                    <a:lnB>
                      <a:noFill/>
                    </a:lnB>
                    <a:noFill/>
                  </a:tcPr>
                </a:tc>
                <a:extLst>
                  <a:ext uri="{0D108BD9-81ED-4DB2-BD59-A6C34878D82A}">
                    <a16:rowId xmlns:a16="http://schemas.microsoft.com/office/drawing/2014/main" val="1008218608"/>
                  </a:ext>
                </a:extLst>
              </a:tr>
              <a:tr h="0">
                <a:tc>
                  <a:txBody>
                    <a:bodyPr/>
                    <a:lstStyle/>
                    <a:p>
                      <a:pPr algn="ctr"/>
                      <a:r>
                        <a:rPr lang="vi-VN" sz="1600" b="1" dirty="0">
                          <a:latin typeface="+mj-lt"/>
                        </a:rPr>
                        <a:t>Cải thiện chất lượng attention</a:t>
                      </a:r>
                      <a:r>
                        <a:rPr lang="en-US" sz="1600" b="1" dirty="0">
                          <a:latin typeface="+mj-lt"/>
                        </a:rPr>
                        <a:t>: </a:t>
                      </a:r>
                      <a:r>
                        <a:rPr lang="vi-VN" sz="1600" dirty="0">
                          <a:latin typeface="+mj-lt"/>
                        </a:rPr>
                        <a:t>Mỗi nhóm có thể học các mối quan hệ khác nhau, giảm giới hạn “1-1” của MQA, bắt được đa dạng pattern hơn.</a:t>
                      </a:r>
                    </a:p>
                  </a:txBody>
                  <a:tcPr anchor="ctr">
                    <a:lnL>
                      <a:noFill/>
                    </a:lnL>
                    <a:lnR>
                      <a:noFill/>
                    </a:lnR>
                    <a:lnT>
                      <a:noFill/>
                    </a:lnT>
                    <a:lnB>
                      <a:noFill/>
                    </a:lnB>
                    <a:noFill/>
                  </a:tcPr>
                </a:tc>
                <a:tc>
                  <a:txBody>
                    <a:bodyPr/>
                    <a:lstStyle/>
                    <a:p>
                      <a:pPr algn="ctr"/>
                      <a:r>
                        <a:rPr lang="vi-VN" sz="1600" b="1" dirty="0">
                          <a:latin typeface="+mj-lt"/>
                        </a:rPr>
                        <a:t>Phức tạp hơn MQA</a:t>
                      </a:r>
                      <a:r>
                        <a:rPr lang="en-US" sz="1600" b="1" dirty="0">
                          <a:latin typeface="+mj-lt"/>
                        </a:rPr>
                        <a:t>: </a:t>
                      </a:r>
                      <a:r>
                        <a:rPr lang="vi-VN" sz="1600" dirty="0">
                          <a:latin typeface="+mj-lt"/>
                        </a:rPr>
                        <a:t>Cần tinh chỉnh số nhóm (hyperparameter tuning), triển khai và tìm cấu hình tối ưu tốn thời gian.</a:t>
                      </a:r>
                    </a:p>
                  </a:txBody>
                  <a:tcPr anchor="ctr">
                    <a:lnL>
                      <a:noFill/>
                    </a:lnL>
                    <a:lnR>
                      <a:noFill/>
                    </a:lnR>
                    <a:lnT>
                      <a:noFill/>
                    </a:lnT>
                    <a:lnB>
                      <a:noFill/>
                    </a:lnB>
                    <a:noFill/>
                  </a:tcPr>
                </a:tc>
                <a:extLst>
                  <a:ext uri="{0D108BD9-81ED-4DB2-BD59-A6C34878D82A}">
                    <a16:rowId xmlns:a16="http://schemas.microsoft.com/office/drawing/2014/main" val="276292655"/>
                  </a:ext>
                </a:extLst>
              </a:tr>
              <a:tr h="0">
                <a:tc>
                  <a:txBody>
                    <a:bodyPr/>
                    <a:lstStyle/>
                    <a:p>
                      <a:pPr algn="ctr"/>
                      <a:r>
                        <a:rPr lang="vi-VN" sz="1600" b="1" dirty="0">
                          <a:latin typeface="+mj-lt"/>
                        </a:rPr>
                        <a:t>Hiệu năng thực thi tốt</a:t>
                      </a:r>
                      <a:r>
                        <a:rPr lang="en-US" sz="1600" b="1" dirty="0">
                          <a:latin typeface="+mj-lt"/>
                        </a:rPr>
                        <a:t>: </a:t>
                      </a:r>
                      <a:r>
                        <a:rPr lang="vi-VN" sz="1600" dirty="0">
                          <a:latin typeface="+mj-lt"/>
                        </a:rPr>
                        <a:t>Vẫn ít kernel và bước memory-fetch hơn Multi-head đầy đủ, dẫn tới latency thấp hơn khi inference.</a:t>
                      </a:r>
                    </a:p>
                  </a:txBody>
                  <a:tcPr anchor="ctr">
                    <a:lnL>
                      <a:noFill/>
                    </a:lnL>
                    <a:lnR>
                      <a:noFill/>
                    </a:lnR>
                    <a:lnT>
                      <a:noFill/>
                    </a:lnT>
                    <a:lnB>
                      <a:noFill/>
                    </a:lnB>
                    <a:noFill/>
                  </a:tcPr>
                </a:tc>
                <a:tc>
                  <a:txBody>
                    <a:bodyPr/>
                    <a:lstStyle/>
                    <a:p>
                      <a:pPr algn="ctr"/>
                      <a:r>
                        <a:rPr lang="vi-VN" sz="1600" b="1" dirty="0">
                          <a:latin typeface="+mj-lt"/>
                        </a:rPr>
                        <a:t>Đa dạng biểu diễn chưa đạt Multi-head</a:t>
                      </a:r>
                      <a:r>
                        <a:rPr lang="en-US" sz="1600" b="1" dirty="0">
                          <a:latin typeface="+mj-lt"/>
                        </a:rPr>
                        <a:t>: </a:t>
                      </a:r>
                      <a:r>
                        <a:rPr lang="vi-VN" sz="1600" dirty="0">
                          <a:latin typeface="+mj-lt"/>
                        </a:rPr>
                        <a:t>Dù có nhiều nhóm, GQA vẫn thiếu linh hoạt so với Multi-head attention đầy đủ trong các tác vụ đòi hỏi cực kỳ đa dạng.</a:t>
                      </a:r>
                    </a:p>
                  </a:txBody>
                  <a:tcPr anchor="ctr">
                    <a:lnL>
                      <a:noFill/>
                    </a:lnL>
                    <a:lnR>
                      <a:noFill/>
                    </a:lnR>
                    <a:lnT>
                      <a:noFill/>
                    </a:lnT>
                    <a:lnB>
                      <a:noFill/>
                    </a:lnB>
                    <a:noFill/>
                  </a:tcPr>
                </a:tc>
                <a:extLst>
                  <a:ext uri="{0D108BD9-81ED-4DB2-BD59-A6C34878D82A}">
                    <a16:rowId xmlns:a16="http://schemas.microsoft.com/office/drawing/2014/main" val="2284951525"/>
                  </a:ext>
                </a:extLst>
              </a:tr>
              <a:tr h="0">
                <a:tc>
                  <a:txBody>
                    <a:bodyPr/>
                    <a:lstStyle/>
                    <a:p>
                      <a:pPr algn="ctr"/>
                      <a:r>
                        <a:rPr lang="vi-VN" sz="1600" b="1" dirty="0">
                          <a:latin typeface="+mj-lt"/>
                        </a:rPr>
                        <a:t>Dễ điều chỉnh theo nhu cầu</a:t>
                      </a:r>
                      <a:r>
                        <a:rPr lang="en-US" sz="1600" b="1" dirty="0">
                          <a:latin typeface="+mj-lt"/>
                        </a:rPr>
                        <a:t>: </a:t>
                      </a:r>
                      <a:r>
                        <a:rPr lang="vi-VN" sz="1600" dirty="0">
                          <a:latin typeface="+mj-lt"/>
                        </a:rPr>
                        <a:t>Số nhóm làm siêu tham số, có thể tùy biến trade-off giữa tốc độ và chất lượng — phù hợp với nhiều quy mô model và tài nguyên.</a:t>
                      </a:r>
                    </a:p>
                  </a:txBody>
                  <a:tcPr anchor="ctr">
                    <a:lnL>
                      <a:noFill/>
                    </a:lnL>
                    <a:lnR>
                      <a:noFill/>
                    </a:lnR>
                    <a:lnT>
                      <a:noFill/>
                    </a:lnT>
                    <a:lnB>
                      <a:noFill/>
                    </a:lnB>
                    <a:noFill/>
                  </a:tcPr>
                </a:tc>
                <a:tc>
                  <a:txBody>
                    <a:bodyPr/>
                    <a:lstStyle/>
                    <a:p>
                      <a:pPr algn="ctr"/>
                      <a:r>
                        <a:rPr lang="vi-VN" sz="1600" b="1" dirty="0">
                          <a:latin typeface="+mj-lt"/>
                        </a:rPr>
                        <a:t>Khó tối ưu hóa co-location trên hardware</a:t>
                      </a:r>
                      <a:r>
                        <a:rPr lang="en-US" sz="1600" b="1" dirty="0">
                          <a:latin typeface="+mj-lt"/>
                        </a:rPr>
                        <a:t>: </a:t>
                      </a:r>
                      <a:r>
                        <a:rPr lang="vi-VN" sz="1600" dirty="0">
                          <a:latin typeface="+mj-lt"/>
                        </a:rPr>
                        <a:t>Nhiều nhóm K/V yêu cầu bố trí bộ nhớ phức tạp để tận dụng cache/bandwidth trên GPU/TPU.</a:t>
                      </a:r>
                    </a:p>
                  </a:txBody>
                  <a:tcPr anchor="ctr">
                    <a:lnL>
                      <a:noFill/>
                    </a:lnL>
                    <a:lnR>
                      <a:noFill/>
                    </a:lnR>
                    <a:lnT>
                      <a:noFill/>
                    </a:lnT>
                    <a:lnB>
                      <a:noFill/>
                    </a:lnB>
                    <a:noFill/>
                  </a:tcPr>
                </a:tc>
                <a:extLst>
                  <a:ext uri="{0D108BD9-81ED-4DB2-BD59-A6C34878D82A}">
                    <a16:rowId xmlns:a16="http://schemas.microsoft.com/office/drawing/2014/main" val="2913302188"/>
                  </a:ext>
                </a:extLst>
              </a:tr>
            </a:tbl>
          </a:graphicData>
        </a:graphic>
      </p:graphicFrame>
    </p:spTree>
    <p:extLst>
      <p:ext uri="{BB962C8B-B14F-4D97-AF65-F5344CB8AC3E}">
        <p14:creationId xmlns:p14="http://schemas.microsoft.com/office/powerpoint/2010/main" val="2420883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7D0EE-FB4B-D786-E4D0-A39CBFE7C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B1CC57-A733-0F29-F3AF-57456C7A02EE}"/>
              </a:ext>
            </a:extLst>
          </p:cNvPr>
          <p:cNvSpPr>
            <a:spLocks noGrp="1"/>
          </p:cNvSpPr>
          <p:nvPr>
            <p:ph type="title"/>
          </p:nvPr>
        </p:nvSpPr>
        <p:spPr>
          <a:xfrm>
            <a:off x="226208" y="107536"/>
            <a:ext cx="8520600" cy="763500"/>
          </a:xfrm>
        </p:spPr>
        <p:txBody>
          <a:bodyPr/>
          <a:lstStyle/>
          <a:p>
            <a:r>
              <a:rPr lang="en-US" dirty="0">
                <a:latin typeface="Times New Roman" panose="02020603050405020304" pitchFamily="18" charset="0"/>
                <a:cs typeface="Times New Roman" panose="02020603050405020304" pitchFamily="18" charset="0"/>
              </a:rPr>
              <a:t>Linear Attention</a:t>
            </a:r>
          </a:p>
        </p:txBody>
      </p:sp>
      <p:sp>
        <p:nvSpPr>
          <p:cNvPr id="4" name="Slide Number Placeholder 3">
            <a:extLst>
              <a:ext uri="{FF2B5EF4-FFF2-40B4-BE49-F238E27FC236}">
                <a16:creationId xmlns:a16="http://schemas.microsoft.com/office/drawing/2014/main" id="{5C325DB1-D2AD-C4A7-7546-B0E0773A57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5" name="AutoShape 3" descr="The linear attention. | Download Scientific Diagram">
            <a:extLst>
              <a:ext uri="{FF2B5EF4-FFF2-40B4-BE49-F238E27FC236}">
                <a16:creationId xmlns:a16="http://schemas.microsoft.com/office/drawing/2014/main" id="{9CFA7EB7-4E98-65B8-B84E-CC1FD628D93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The linear attention.">
            <a:extLst>
              <a:ext uri="{FF2B5EF4-FFF2-40B4-BE49-F238E27FC236}">
                <a16:creationId xmlns:a16="http://schemas.microsoft.com/office/drawing/2014/main" id="{EAECE945-E65E-BB0F-9CD1-CA747385DA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9220" y="1424322"/>
            <a:ext cx="8160759" cy="2100250"/>
          </a:xfrm>
          <a:prstGeom prst="rect">
            <a:avLst/>
          </a:prstGeom>
          <a:noFill/>
          <a:ln>
            <a:no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757F37-1683-532A-6E6D-F592FB07F9C2}"/>
                  </a:ext>
                </a:extLst>
              </p:cNvPr>
              <p:cNvSpPr txBox="1"/>
              <p:nvPr/>
            </p:nvSpPr>
            <p:spPr>
              <a:xfrm>
                <a:off x="339220" y="3809594"/>
                <a:ext cx="7448798"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Tính </a:t>
                </a:r>
                <a14:m>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r>
                          <a:rPr lang="en-US" b="0" i="1" smtClean="0">
                            <a:latin typeface="Cambria Math" panose="02040503050406030204" pitchFamily="18" charset="0"/>
                          </a:rPr>
                          <m:t>𝑉</m:t>
                        </m:r>
                      </m:e>
                    </m:d>
                    <m:r>
                      <a:rPr lang="en-US" b="0" i="1" smtClean="0">
                        <a:latin typeface="Cambria Math" panose="02040503050406030204" pitchFamily="18" charset="0"/>
                      </a:rPr>
                      <m:t> </m:t>
                    </m:r>
                  </m:oMath>
                </a14:m>
                <a:r>
                  <a:rPr lang="en-US" dirty="0" err="1">
                    <a:latin typeface="Times New Roman" panose="02020603050405020304" pitchFamily="18" charset="0"/>
                    <a:cs typeface="Times New Roman" panose="02020603050405020304" pitchFamily="18" charset="0"/>
                  </a:rPr>
                  <a:t>thay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e>
                    </m:d>
                    <m:r>
                      <a:rPr lang="en-US" b="0" i="1" smtClean="0">
                        <a:latin typeface="Cambria Math" panose="02040503050406030204" pitchFamily="18" charset="0"/>
                      </a:rPr>
                      <m:t>𝑉</m:t>
                    </m:r>
                  </m:oMath>
                </a14:m>
                <a:endParaRPr lang="en-US" dirty="0">
                  <a:latin typeface="Times New Roman" panose="02020603050405020304" pitchFamily="18"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1A757F37-1683-532A-6E6D-F592FB07F9C2}"/>
                  </a:ext>
                </a:extLst>
              </p:cNvPr>
              <p:cNvSpPr txBox="1">
                <a:spLocks noRot="1" noChangeAspect="1" noMove="1" noResize="1" noEditPoints="1" noAdjustHandles="1" noChangeArrowheads="1" noChangeShapeType="1" noTextEdit="1"/>
              </p:cNvSpPr>
              <p:nvPr/>
            </p:nvSpPr>
            <p:spPr>
              <a:xfrm>
                <a:off x="339220" y="3809594"/>
                <a:ext cx="7448798" cy="307777"/>
              </a:xfrm>
              <a:prstGeom prst="rect">
                <a:avLst/>
              </a:prstGeom>
              <a:blipFill>
                <a:blip r:embed="rId3"/>
                <a:stretch>
                  <a:fillRect l="-245"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6F25A6E-5AFE-FACC-F5C0-AEC1DBEE94C1}"/>
                  </a:ext>
                </a:extLst>
              </p:cNvPr>
              <p:cNvSpPr txBox="1"/>
              <p:nvPr/>
            </p:nvSpPr>
            <p:spPr>
              <a:xfrm>
                <a:off x="1051181" y="4124858"/>
                <a:ext cx="7448798" cy="2289986"/>
              </a:xfrm>
              <a:prstGeom prst="rect">
                <a:avLst/>
              </a:prstGeom>
              <a:noFill/>
            </p:spPr>
            <p:txBody>
              <a:bodyPr wrap="square" rtlCol="0">
                <a:spAutoFit/>
              </a:bodyPr>
              <a:lstStyle/>
              <a:p>
                <a:pPr>
                  <a:lnSpc>
                    <a:spcPct val="150000"/>
                  </a:lnSpc>
                  <a:buNone/>
                </a:pPr>
                <a:r>
                  <a:rPr lang="vi-VN" sz="1600" dirty="0">
                    <a:latin typeface="+mj-lt"/>
                  </a:rPr>
                  <a:t>Linear Attention thay đổi cách tính attention để loại bỏ việc tính ma trận </a:t>
                </a:r>
                <a14:m>
                  <m:oMath xmlns:m="http://schemas.openxmlformats.org/officeDocument/2006/math">
                    <m:r>
                      <a:rPr lang="en-US" sz="1600" b="0" i="1" smtClean="0">
                        <a:latin typeface="Cambria Math" panose="02040503050406030204" pitchFamily="18" charset="0"/>
                      </a:rPr>
                      <m:t>𝑄</m:t>
                    </m:r>
                    <m:r>
                      <a:rPr lang="en-US" sz="1600" b="0" i="1"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𝐾</m:t>
                        </m:r>
                      </m:e>
                      <m:sup>
                        <m:r>
                          <a:rPr lang="en-US" sz="1600" b="0" i="1" smtClean="0">
                            <a:latin typeface="Cambria Math" panose="02040503050406030204" pitchFamily="18" charset="0"/>
                          </a:rPr>
                          <m:t>𝑇</m:t>
                        </m:r>
                      </m:sup>
                    </m:sSup>
                  </m:oMath>
                </a14:m>
                <a:r>
                  <a:rPr lang="vi-VN" sz="1600" dirty="0">
                    <a:latin typeface="+mj-lt"/>
                  </a:rPr>
                  <a:t>. </a:t>
                </a:r>
                <a:endParaRPr lang="en-US" sz="1600" dirty="0">
                  <a:latin typeface="+mj-lt"/>
                </a:endParaRPr>
              </a:p>
              <a:p>
                <a:pPr>
                  <a:lnSpc>
                    <a:spcPct val="150000"/>
                  </a:lnSpc>
                  <a:buNone/>
                </a:pPr>
                <a:r>
                  <a:rPr lang="vi-VN" sz="1600" dirty="0">
                    <a:latin typeface="+mj-lt"/>
                  </a:rPr>
                  <a:t>Ý tưởng chính:</a:t>
                </a:r>
              </a:p>
              <a:p>
                <a:pPr lvl="4">
                  <a:lnSpc>
                    <a:spcPct val="150000"/>
                  </a:lnSpc>
                  <a:buFont typeface="Arial" panose="020B0604020202020204" pitchFamily="34" charset="0"/>
                  <a:buChar char="•"/>
                </a:pPr>
                <a:r>
                  <a:rPr lang="vi-VN" sz="1600" dirty="0">
                    <a:latin typeface="+mj-lt"/>
                  </a:rPr>
                  <a:t>Thay softmax bằng một hàm nhân tử tuyến tính, ví dụ: sử dụng kernel function</a:t>
                </a:r>
                <a:r>
                  <a:rPr lang="en-US" sz="1600" dirty="0">
                    <a:latin typeface="+mj-lt"/>
                  </a:rPr>
                  <a:t> </a:t>
                </a:r>
                <a14:m>
                  <m:oMath xmlns:m="http://schemas.openxmlformats.org/officeDocument/2006/math">
                    <m:r>
                      <m:rPr>
                        <m:sty m:val="p"/>
                      </m:rPr>
                      <a:rPr lang="el-GR" sz="1600" b="0" i="1" smtClean="0">
                        <a:latin typeface="Cambria Math" panose="02040503050406030204" pitchFamily="18" charset="0"/>
                        <a:ea typeface="Cambria Math" panose="02040503050406030204" pitchFamily="18" charset="0"/>
                      </a:rPr>
                      <m:t>ϕ</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oMath>
                </a14:m>
                <a:endParaRPr lang="vi-VN" sz="1600" dirty="0">
                  <a:latin typeface="+mj-lt"/>
                </a:endParaRPr>
              </a:p>
              <a:p>
                <a:pPr lvl="4">
                  <a:lnSpc>
                    <a:spcPct val="150000"/>
                  </a:lnSpc>
                  <a:buFont typeface="Arial" panose="020B0604020202020204" pitchFamily="34" charset="0"/>
                  <a:buChar char="•"/>
                </a:pPr>
                <a:r>
                  <a:rPr lang="vi-VN" sz="1600" dirty="0">
                    <a:latin typeface="+mj-lt"/>
                  </a:rPr>
                  <a:t>Tái cấu trúc attention:</a:t>
                </a:r>
                <a:r>
                  <a:rPr lang="en-US" sz="1600" dirty="0">
                    <a:latin typeface="+mj-lt"/>
                  </a:rPr>
                  <a:t> </a:t>
                </a:r>
                <a14:m>
                  <m:oMath xmlns:m="http://schemas.openxmlformats.org/officeDocument/2006/math">
                    <m:r>
                      <m:rPr>
                        <m:sty m:val="p"/>
                      </m:rPr>
                      <a:rPr lang="en-US" sz="1600" b="0" i="0" smtClean="0">
                        <a:latin typeface="Cambria Math" panose="02040503050406030204" pitchFamily="18" charset="0"/>
                        <a:ea typeface="Cambria Math" panose="02040503050406030204" pitchFamily="18" charset="0"/>
                      </a:rPr>
                      <m:t>Attention</m:t>
                    </m:r>
                    <m:r>
                      <a:rPr lang="en-US" sz="1600" b="0" i="0"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Q</m:t>
                    </m:r>
                    <m:r>
                      <a:rPr lang="en-US" sz="1600" b="0" i="0"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K</m:t>
                    </m:r>
                    <m:r>
                      <a:rPr lang="en-US" sz="1600" b="0" i="0"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V</m:t>
                    </m:r>
                    <m:r>
                      <a:rPr lang="en-US" sz="1600" b="0" i="0" smtClean="0">
                        <a:latin typeface="Cambria Math" panose="02040503050406030204" pitchFamily="18" charset="0"/>
                        <a:ea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ϕ</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𝑄</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𝜙</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𝐾</m:t>
                        </m:r>
                        <m:r>
                          <a:rPr lang="en-US" sz="1600" b="0" i="1" smtClean="0">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𝑉</m:t>
                    </m:r>
                    <m:r>
                      <a:rPr lang="en-US" sz="1600" b="0" i="1" smtClean="0">
                        <a:latin typeface="Cambria Math" panose="02040503050406030204" pitchFamily="18" charset="0"/>
                        <a:ea typeface="Cambria Math" panose="02040503050406030204" pitchFamily="18" charset="0"/>
                      </a:rPr>
                      <m:t>)</m:t>
                    </m:r>
                  </m:oMath>
                </a14:m>
                <a:r>
                  <a:rPr lang="vi-VN" sz="1600" dirty="0">
                    <a:latin typeface="+mj-lt"/>
                  </a:rPr>
                  <a:t>.</a:t>
                </a:r>
                <a:endParaRPr lang="en-US" sz="1600" dirty="0">
                  <a:latin typeface="+mj-lt"/>
                </a:endParaRPr>
              </a:p>
              <a:p>
                <a:pPr>
                  <a:lnSpc>
                    <a:spcPct val="150000"/>
                  </a:lnSpc>
                </a:pPr>
                <a:r>
                  <a:rPr lang="en-US" sz="1600" dirty="0" err="1">
                    <a:latin typeface="+mj-lt"/>
                    <a:cs typeface="Arial" panose="020B0604020202020204" pitchFamily="34" charset="0"/>
                  </a:rPr>
                  <a:t>Vì</a:t>
                </a:r>
                <a:r>
                  <a:rPr lang="en-US" sz="1600" dirty="0">
                    <a:latin typeface="+mj-lt"/>
                    <a:cs typeface="Arial" panose="020B0604020202020204" pitchFamily="34"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𝜙</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𝐾</m:t>
                        </m:r>
                        <m:r>
                          <a:rPr lang="en-US" sz="1600" b="0" i="1" smtClean="0">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𝑉</m:t>
                    </m:r>
                  </m:oMath>
                </a14:m>
                <a:r>
                  <a:rPr lang="en-US" sz="1600" dirty="0">
                    <a:latin typeface="+mj-lt"/>
                    <a:cs typeface="Arial" panose="020B0604020202020204" pitchFamily="34" charset="0"/>
                  </a:rPr>
                  <a:t> </a:t>
                </a:r>
                <a:r>
                  <a:rPr lang="en-US" sz="1600" dirty="0" err="1">
                    <a:latin typeface="+mj-lt"/>
                    <a:cs typeface="Arial" panose="020B0604020202020204" pitchFamily="34" charset="0"/>
                  </a:rPr>
                  <a:t>có</a:t>
                </a:r>
                <a:r>
                  <a:rPr lang="en-US" sz="1600" dirty="0">
                    <a:latin typeface="+mj-lt"/>
                    <a:cs typeface="Arial" panose="020B0604020202020204" pitchFamily="34" charset="0"/>
                  </a:rPr>
                  <a:t> </a:t>
                </a:r>
                <a:r>
                  <a:rPr lang="en-US" sz="1600" dirty="0" err="1">
                    <a:latin typeface="+mj-lt"/>
                    <a:cs typeface="Arial" panose="020B0604020202020204" pitchFamily="34" charset="0"/>
                  </a:rPr>
                  <a:t>thể</a:t>
                </a:r>
                <a:r>
                  <a:rPr lang="en-US" sz="1600" dirty="0">
                    <a:latin typeface="+mj-lt"/>
                    <a:cs typeface="Arial" panose="020B0604020202020204" pitchFamily="34" charset="0"/>
                  </a:rPr>
                  <a:t> </a:t>
                </a:r>
                <a:r>
                  <a:rPr lang="en-US" sz="1600" dirty="0" err="1">
                    <a:latin typeface="+mj-lt"/>
                    <a:cs typeface="Arial" panose="020B0604020202020204" pitchFamily="34" charset="0"/>
                  </a:rPr>
                  <a:t>tính</a:t>
                </a:r>
                <a:r>
                  <a:rPr lang="en-US" sz="1600" dirty="0">
                    <a:latin typeface="+mj-lt"/>
                    <a:cs typeface="Arial" panose="020B0604020202020204" pitchFamily="34" charset="0"/>
                  </a:rPr>
                  <a:t> </a:t>
                </a:r>
                <a:r>
                  <a:rPr lang="en-US" sz="1600" dirty="0" err="1">
                    <a:latin typeface="+mj-lt"/>
                    <a:cs typeface="Arial" panose="020B0604020202020204" pitchFamily="34" charset="0"/>
                  </a:rPr>
                  <a:t>trước</a:t>
                </a:r>
                <a:r>
                  <a:rPr lang="en-US" sz="1600" dirty="0">
                    <a:latin typeface="+mj-lt"/>
                    <a:cs typeface="Arial" panose="020B0604020202020204" pitchFamily="34" charset="0"/>
                  </a:rPr>
                  <a:t> </a:t>
                </a:r>
                <a:r>
                  <a:rPr lang="en-US" sz="1600" dirty="0" err="1">
                    <a:latin typeface="+mj-lt"/>
                    <a:cs typeface="Arial" panose="020B0604020202020204" pitchFamily="34" charset="0"/>
                  </a:rPr>
                  <a:t>rồi</a:t>
                </a:r>
                <a:r>
                  <a:rPr lang="en-US" sz="1600" dirty="0">
                    <a:latin typeface="+mj-lt"/>
                    <a:cs typeface="Arial" panose="020B0604020202020204" pitchFamily="34" charset="0"/>
                  </a:rPr>
                  <a:t> </a:t>
                </a:r>
                <a:r>
                  <a:rPr lang="en-US" sz="1600" dirty="0" err="1">
                    <a:latin typeface="+mj-lt"/>
                    <a:cs typeface="Arial" panose="020B0604020202020204" pitchFamily="34" charset="0"/>
                  </a:rPr>
                  <a:t>nhân</a:t>
                </a:r>
                <a:r>
                  <a:rPr lang="en-US" sz="1600" dirty="0">
                    <a:latin typeface="+mj-lt"/>
                    <a:cs typeface="Arial" panose="020B0604020202020204" pitchFamily="34" charset="0"/>
                  </a:rPr>
                  <a:t> </a:t>
                </a:r>
                <a:r>
                  <a:rPr lang="en-US" sz="1600" dirty="0" err="1">
                    <a:latin typeface="+mj-lt"/>
                    <a:cs typeface="Arial" panose="020B0604020202020204" pitchFamily="34" charset="0"/>
                  </a:rPr>
                  <a:t>với</a:t>
                </a:r>
                <a:r>
                  <a:rPr lang="en-US" sz="1600" dirty="0">
                    <a:latin typeface="+mj-lt"/>
                    <a:cs typeface="Arial" panose="020B0604020202020204" pitchFamily="34" charset="0"/>
                  </a:rPr>
                  <a:t>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ϕ</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𝑄</m:t>
                        </m:r>
                      </m:e>
                    </m:d>
                  </m:oMath>
                </a14:m>
                <a:r>
                  <a:rPr lang="en-US" sz="1600" dirty="0">
                    <a:latin typeface="+mj-lt"/>
                    <a:cs typeface="Arial" panose="020B0604020202020204" pitchFamily="34" charset="0"/>
                  </a:rPr>
                  <a:t>, </a:t>
                </a:r>
                <a:r>
                  <a:rPr lang="en-US" sz="1600" dirty="0" err="1">
                    <a:latin typeface="+mj-lt"/>
                    <a:cs typeface="Arial" panose="020B0604020202020204" pitchFamily="34" charset="0"/>
                  </a:rPr>
                  <a:t>nên</a:t>
                </a:r>
                <a:r>
                  <a:rPr lang="en-US" sz="1600" dirty="0">
                    <a:latin typeface="+mj-lt"/>
                    <a:cs typeface="Arial" panose="020B0604020202020204" pitchFamily="34" charset="0"/>
                  </a:rPr>
                  <a:t> </a:t>
                </a:r>
                <a:r>
                  <a:rPr lang="en-US" sz="1600" dirty="0" err="1">
                    <a:latin typeface="+mj-lt"/>
                    <a:cs typeface="Arial" panose="020B0604020202020204" pitchFamily="34" charset="0"/>
                  </a:rPr>
                  <a:t>chí</a:t>
                </a:r>
                <a:r>
                  <a:rPr lang="en-US" sz="1600" dirty="0">
                    <a:latin typeface="+mj-lt"/>
                    <a:cs typeface="Arial" panose="020B0604020202020204" pitchFamily="34" charset="0"/>
                  </a:rPr>
                  <a:t> </a:t>
                </a:r>
                <a:r>
                  <a:rPr lang="en-US" sz="1600" dirty="0" err="1">
                    <a:latin typeface="+mj-lt"/>
                    <a:cs typeface="Arial" panose="020B0604020202020204" pitchFamily="34" charset="0"/>
                  </a:rPr>
                  <a:t>phí</a:t>
                </a:r>
                <a:r>
                  <a:rPr lang="en-US" sz="1600" dirty="0">
                    <a:latin typeface="+mj-lt"/>
                    <a:cs typeface="Arial" panose="020B0604020202020204" pitchFamily="34" charset="0"/>
                  </a:rPr>
                  <a:t> </a:t>
                </a:r>
                <a:r>
                  <a:rPr lang="en-US" sz="1600" dirty="0" err="1">
                    <a:latin typeface="+mj-lt"/>
                    <a:cs typeface="Arial" panose="020B0604020202020204" pitchFamily="34" charset="0"/>
                  </a:rPr>
                  <a:t>giảm</a:t>
                </a:r>
                <a:r>
                  <a:rPr lang="en-US" sz="1600" dirty="0">
                    <a:latin typeface="+mj-lt"/>
                    <a:cs typeface="Arial" panose="020B0604020202020204" pitchFamily="34" charset="0"/>
                  </a:rPr>
                  <a:t> </a:t>
                </a:r>
                <a:r>
                  <a:rPr lang="en-US" sz="1600" dirty="0" err="1">
                    <a:latin typeface="+mj-lt"/>
                    <a:cs typeface="Arial" panose="020B0604020202020204" pitchFamily="34" charset="0"/>
                  </a:rPr>
                  <a:t>xuống</a:t>
                </a:r>
                <a:r>
                  <a:rPr lang="en-US" sz="1600" dirty="0">
                    <a:latin typeface="+mj-lt"/>
                    <a:cs typeface="Arial" panose="020B0604020202020204" pitchFamily="34" charset="0"/>
                  </a:rPr>
                  <a:t> </a:t>
                </a:r>
                <a:r>
                  <a:rPr lang="pt-BR" sz="1600" dirty="0">
                    <a:latin typeface="+mj-lt"/>
                    <a:cs typeface="Arial" panose="020B0604020202020204" pitchFamily="34" charset="0"/>
                  </a:rPr>
                  <a:t>O(n⋅d) thay vì </a:t>
                </a:r>
                <a14:m>
                  <m:oMath xmlns:m="http://schemas.openxmlformats.org/officeDocument/2006/math">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vi-VN" sz="1600" dirty="0">
                  <a:latin typeface="+mj-lt"/>
                  <a:cs typeface="Arial" panose="020B0604020202020204" pitchFamily="34" charset="0"/>
                </a:endParaRPr>
              </a:p>
            </p:txBody>
          </p:sp>
        </mc:Choice>
        <mc:Fallback xmlns="">
          <p:sp>
            <p:nvSpPr>
              <p:cNvPr id="9" name="TextBox 8">
                <a:extLst>
                  <a:ext uri="{FF2B5EF4-FFF2-40B4-BE49-F238E27FC236}">
                    <a16:creationId xmlns:a16="http://schemas.microsoft.com/office/drawing/2014/main" id="{26F25A6E-5AFE-FACC-F5C0-AEC1DBEE94C1}"/>
                  </a:ext>
                </a:extLst>
              </p:cNvPr>
              <p:cNvSpPr txBox="1">
                <a:spLocks noRot="1" noChangeAspect="1" noMove="1" noResize="1" noEditPoints="1" noAdjustHandles="1" noChangeArrowheads="1" noChangeShapeType="1" noTextEdit="1"/>
              </p:cNvSpPr>
              <p:nvPr/>
            </p:nvSpPr>
            <p:spPr>
              <a:xfrm>
                <a:off x="1051181" y="4124858"/>
                <a:ext cx="7448798" cy="2289986"/>
              </a:xfrm>
              <a:prstGeom prst="rect">
                <a:avLst/>
              </a:prstGeom>
              <a:blipFill>
                <a:blip r:embed="rId4"/>
                <a:stretch>
                  <a:fillRect l="-409" b="-2667"/>
                </a:stretch>
              </a:blipFill>
            </p:spPr>
            <p:txBody>
              <a:bodyPr/>
              <a:lstStyle/>
              <a:p>
                <a:r>
                  <a:rPr lang="en-US">
                    <a:noFill/>
                  </a:rPr>
                  <a:t> </a:t>
                </a:r>
              </a:p>
            </p:txBody>
          </p:sp>
        </mc:Fallback>
      </mc:AlternateContent>
    </p:spTree>
    <p:extLst>
      <p:ext uri="{BB962C8B-B14F-4D97-AF65-F5344CB8AC3E}">
        <p14:creationId xmlns:p14="http://schemas.microsoft.com/office/powerpoint/2010/main" val="1932870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54490-FC22-88DE-05D8-C4585076E5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CB44B-68D7-17CC-4692-86E186912B6F}"/>
              </a:ext>
            </a:extLst>
          </p:cNvPr>
          <p:cNvSpPr>
            <a:spLocks noGrp="1"/>
          </p:cNvSpPr>
          <p:nvPr>
            <p:ph type="title"/>
          </p:nvPr>
        </p:nvSpPr>
        <p:spPr>
          <a:xfrm>
            <a:off x="159850" y="115678"/>
            <a:ext cx="8520600" cy="763500"/>
          </a:xfrm>
        </p:spPr>
        <p:txBody>
          <a:bodyPr/>
          <a:lstStyle/>
          <a:p>
            <a:r>
              <a:rPr lang="en-US" dirty="0" err="1">
                <a:latin typeface="Times New Roman" panose="02020603050405020304" pitchFamily="18" charset="0"/>
                <a:cs typeface="Times New Roman" panose="02020603050405020304" pitchFamily="18" charset="0"/>
              </a:rPr>
              <a:t>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C4922B7-6B6C-349C-A169-264186B5D6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5" name="AutoShape 3" descr="The linear attention. | Download Scientific Diagram">
            <a:extLst>
              <a:ext uri="{FF2B5EF4-FFF2-40B4-BE49-F238E27FC236}">
                <a16:creationId xmlns:a16="http://schemas.microsoft.com/office/drawing/2014/main" id="{34682018-F7C9-39FF-E499-7CFC6D81288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16EEE6F7-7BF7-1D2B-95FA-7164C03F1165}"/>
                  </a:ext>
                </a:extLst>
              </p:cNvPr>
              <p:cNvGraphicFramePr>
                <a:graphicFrameLocks noGrp="1"/>
              </p:cNvGraphicFramePr>
              <p:nvPr>
                <p:extLst>
                  <p:ext uri="{D42A27DB-BD31-4B8C-83A1-F6EECF244321}">
                    <p14:modId xmlns:p14="http://schemas.microsoft.com/office/powerpoint/2010/main" val="2671492860"/>
                  </p:ext>
                </p:extLst>
              </p:nvPr>
            </p:nvGraphicFramePr>
            <p:xfrm>
              <a:off x="158750" y="2076772"/>
              <a:ext cx="8521700" cy="3230880"/>
            </p:xfrm>
            <a:graphic>
              <a:graphicData uri="http://schemas.openxmlformats.org/drawingml/2006/table">
                <a:tbl>
                  <a:tblPr/>
                  <a:tblGrid>
                    <a:gridCol w="4260850">
                      <a:extLst>
                        <a:ext uri="{9D8B030D-6E8A-4147-A177-3AD203B41FA5}">
                          <a16:colId xmlns:a16="http://schemas.microsoft.com/office/drawing/2014/main" val="3668543860"/>
                        </a:ext>
                      </a:extLst>
                    </a:gridCol>
                    <a:gridCol w="4260850">
                      <a:extLst>
                        <a:ext uri="{9D8B030D-6E8A-4147-A177-3AD203B41FA5}">
                          <a16:colId xmlns:a16="http://schemas.microsoft.com/office/drawing/2014/main" val="1912947721"/>
                        </a:ext>
                      </a:extLst>
                    </a:gridCol>
                  </a:tblGrid>
                  <a:tr h="0">
                    <a:tc>
                      <a:txBody>
                        <a:bodyPr/>
                        <a:lstStyle/>
                        <a:p>
                          <a:pPr algn="ctr"/>
                          <a:r>
                            <a:rPr lang="vi-VN" sz="1600" b="1" dirty="0">
                              <a:latin typeface="+mj-lt"/>
                            </a:rPr>
                            <a:t>Ưu điểm</a:t>
                          </a:r>
                          <a:endParaRPr lang="vi-VN" sz="1600" dirty="0">
                            <a:latin typeface="+mj-lt"/>
                          </a:endParaRPr>
                        </a:p>
                      </a:txBody>
                      <a:tcPr anchor="ctr">
                        <a:lnL>
                          <a:noFill/>
                        </a:lnL>
                        <a:lnR>
                          <a:noFill/>
                        </a:lnR>
                        <a:lnT>
                          <a:noFill/>
                        </a:lnT>
                        <a:lnB>
                          <a:noFill/>
                        </a:lnB>
                        <a:noFill/>
                      </a:tcPr>
                    </a:tc>
                    <a:tc>
                      <a:txBody>
                        <a:bodyPr/>
                        <a:lstStyle/>
                        <a:p>
                          <a:pPr algn="ctr"/>
                          <a:r>
                            <a:rPr lang="vi-VN" sz="1600" b="1" dirty="0">
                              <a:latin typeface="+mj-lt"/>
                            </a:rPr>
                            <a:t>Nhược điểm</a:t>
                          </a:r>
                          <a:endParaRPr lang="vi-VN" sz="1600" dirty="0">
                            <a:latin typeface="+mj-lt"/>
                          </a:endParaRPr>
                        </a:p>
                      </a:txBody>
                      <a:tcPr anchor="ctr">
                        <a:lnL>
                          <a:noFill/>
                        </a:lnL>
                        <a:lnR>
                          <a:noFill/>
                        </a:lnR>
                        <a:lnT>
                          <a:noFill/>
                        </a:lnT>
                        <a:lnB>
                          <a:noFill/>
                        </a:lnB>
                        <a:noFill/>
                      </a:tcPr>
                    </a:tc>
                    <a:extLst>
                      <a:ext uri="{0D108BD9-81ED-4DB2-BD59-A6C34878D82A}">
                        <a16:rowId xmlns:a16="http://schemas.microsoft.com/office/drawing/2014/main" val="3144215427"/>
                      </a:ext>
                    </a:extLst>
                  </a:tr>
                  <a:tr h="0">
                    <a:tc>
                      <a:txBody>
                        <a:bodyPr/>
                        <a:lstStyle/>
                        <a:p>
                          <a:pPr algn="ctr"/>
                          <a:r>
                            <a:rPr lang="pt-BR" sz="1600" b="1" dirty="0">
                              <a:latin typeface="Times New Roman" panose="02020603050405020304" pitchFamily="18" charset="0"/>
                              <a:cs typeface="Times New Roman" panose="02020603050405020304" pitchFamily="18" charset="0"/>
                            </a:rPr>
                            <a:t>Độ phức tạp tuyến tính O(n⋅d)</a:t>
                          </a:r>
                          <a:r>
                            <a:rPr lang="pt-BR" sz="1600" dirty="0">
                              <a:latin typeface="Times New Roman" panose="02020603050405020304" pitchFamily="18" charset="0"/>
                              <a:cs typeface="Times New Roman" panose="02020603050405020304" pitchFamily="18" charset="0"/>
                            </a:rPr>
                            <a:t> – nhanh hơn nhiều so với </a:t>
                          </a:r>
                          <a14:m>
                            <m:oMath xmlns:m="http://schemas.openxmlformats.org/officeDocument/2006/math">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pt-BR" sz="1600"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tc>
                      <a:txBody>
                        <a:bodyPr/>
                        <a:lstStyle/>
                        <a:p>
                          <a:pPr algn="ctr"/>
                          <a:r>
                            <a:rPr lang="vi-VN" sz="1600" b="1">
                              <a:latin typeface="+mj-lt"/>
                            </a:rPr>
                            <a:t>Hiệu suất thấp hơn trên chuỗi ngắn</a:t>
                          </a:r>
                          <a:r>
                            <a:rPr lang="vi-VN" sz="1600">
                              <a:latin typeface="+mj-lt"/>
                            </a:rPr>
                            <a:t> – không tối ưu nếu dữ liệu có độ dài nhỏ</a:t>
                          </a:r>
                        </a:p>
                      </a:txBody>
                      <a:tcPr anchor="ctr">
                        <a:lnL>
                          <a:noFill/>
                        </a:lnL>
                        <a:lnR>
                          <a:noFill/>
                        </a:lnR>
                        <a:lnT>
                          <a:noFill/>
                        </a:lnT>
                        <a:lnB>
                          <a:noFill/>
                        </a:lnB>
                        <a:noFill/>
                      </a:tcPr>
                    </a:tc>
                    <a:extLst>
                      <a:ext uri="{0D108BD9-81ED-4DB2-BD59-A6C34878D82A}">
                        <a16:rowId xmlns:a16="http://schemas.microsoft.com/office/drawing/2014/main" val="1953372351"/>
                      </a:ext>
                    </a:extLst>
                  </a:tr>
                  <a:tr h="0">
                    <a:tc>
                      <a:txBody>
                        <a:bodyPr/>
                        <a:lstStyle/>
                        <a:p>
                          <a:pPr algn="ctr"/>
                          <a:r>
                            <a:rPr lang="en-US" sz="1600" b="1">
                              <a:latin typeface="Times New Roman" panose="02020603050405020304" pitchFamily="18" charset="0"/>
                              <a:cs typeface="Times New Roman" panose="02020603050405020304" pitchFamily="18" charset="0"/>
                            </a:rPr>
                            <a:t>Xử lý hiệu quả chuỗi dài</a:t>
                          </a:r>
                          <a:r>
                            <a:rPr lang="en-US" sz="1600">
                              <a:latin typeface="Times New Roman" panose="02020603050405020304" pitchFamily="18" charset="0"/>
                              <a:cs typeface="Times New Roman" panose="02020603050405020304" pitchFamily="18" charset="0"/>
                            </a:rPr>
                            <a:t> – phù hợp với văn bản dài, video, sinh học, âm thanh</a:t>
                          </a:r>
                        </a:p>
                      </a:txBody>
                      <a:tcPr anchor="ctr">
                        <a:lnL>
                          <a:noFill/>
                        </a:lnL>
                        <a:lnR>
                          <a:noFill/>
                        </a:lnR>
                        <a:lnT>
                          <a:noFill/>
                        </a:lnT>
                        <a:lnB>
                          <a:noFill/>
                        </a:lnB>
                        <a:noFill/>
                      </a:tcPr>
                    </a:tc>
                    <a:tc>
                      <a:txBody>
                        <a:bodyPr/>
                        <a:lstStyle/>
                        <a:p>
                          <a:pPr algn="ctr"/>
                          <a:r>
                            <a:rPr lang="vi-VN" sz="1600" b="1">
                              <a:latin typeface="+mj-lt"/>
                            </a:rPr>
                            <a:t>Không tương thích với attention chuẩn</a:t>
                          </a:r>
                          <a:r>
                            <a:rPr lang="vi-VN" sz="1600">
                              <a:latin typeface="+mj-lt"/>
                            </a:rPr>
                            <a:t> – khó dùng lại mô hình pretrained như BERT</a:t>
                          </a:r>
                        </a:p>
                      </a:txBody>
                      <a:tcPr anchor="ctr">
                        <a:lnL>
                          <a:noFill/>
                        </a:lnL>
                        <a:lnR>
                          <a:noFill/>
                        </a:lnR>
                        <a:lnT>
                          <a:noFill/>
                        </a:lnT>
                        <a:lnB>
                          <a:noFill/>
                        </a:lnB>
                        <a:noFill/>
                      </a:tcPr>
                    </a:tc>
                    <a:extLst>
                      <a:ext uri="{0D108BD9-81ED-4DB2-BD59-A6C34878D82A}">
                        <a16:rowId xmlns:a16="http://schemas.microsoft.com/office/drawing/2014/main" val="851261366"/>
                      </a:ext>
                    </a:extLst>
                  </a:tr>
                  <a:tr h="0">
                    <a:tc>
                      <a:txBody>
                        <a:bodyPr/>
                        <a:lstStyle/>
                        <a:p>
                          <a:pPr algn="ctr"/>
                          <a:r>
                            <a:rPr lang="vi-VN" sz="1600" b="1" dirty="0">
                              <a:latin typeface="+mj-lt"/>
                            </a:rPr>
                            <a:t>Giảm sử dụng bộ nhớ</a:t>
                          </a:r>
                          <a:r>
                            <a:rPr lang="vi-VN" sz="1600" dirty="0">
                              <a:latin typeface="+mj-lt"/>
                            </a:rPr>
                            <a:t> – không cần lưu ma trận n×n</a:t>
                          </a:r>
                        </a:p>
                      </a:txBody>
                      <a:tcPr anchor="ctr">
                        <a:lnL>
                          <a:noFill/>
                        </a:lnL>
                        <a:lnR>
                          <a:noFill/>
                        </a:lnR>
                        <a:lnT>
                          <a:noFill/>
                        </a:lnT>
                        <a:lnB>
                          <a:noFill/>
                        </a:lnB>
                        <a:noFill/>
                      </a:tcPr>
                    </a:tc>
                    <a:tc>
                      <a:txBody>
                        <a:bodyPr/>
                        <a:lstStyle/>
                        <a:p>
                          <a:pPr algn="ctr"/>
                          <a:r>
                            <a:rPr lang="en-US" sz="1600" b="1">
                              <a:latin typeface="Times New Roman" panose="02020603050405020304" pitchFamily="18" charset="0"/>
                              <a:cs typeface="Times New Roman" panose="02020603050405020304" pitchFamily="18" charset="0"/>
                            </a:rPr>
                            <a:t>Khó học mối quan hệ dài hạn</a:t>
                          </a:r>
                          <a:r>
                            <a:rPr lang="en-US" sz="1600">
                              <a:latin typeface="Times New Roman" panose="02020603050405020304" pitchFamily="18" charset="0"/>
                              <a:cs typeface="Times New Roman" panose="02020603050405020304" pitchFamily="18" charset="0"/>
                            </a:rPr>
                            <a:t> – nếu kernel hoặc biểu diễn không phù hợp</a:t>
                          </a:r>
                        </a:p>
                      </a:txBody>
                      <a:tcPr anchor="ctr">
                        <a:lnL>
                          <a:noFill/>
                        </a:lnL>
                        <a:lnR>
                          <a:noFill/>
                        </a:lnR>
                        <a:lnT>
                          <a:noFill/>
                        </a:lnT>
                        <a:lnB>
                          <a:noFill/>
                        </a:lnB>
                        <a:noFill/>
                      </a:tcPr>
                    </a:tc>
                    <a:extLst>
                      <a:ext uri="{0D108BD9-81ED-4DB2-BD59-A6C34878D82A}">
                        <a16:rowId xmlns:a16="http://schemas.microsoft.com/office/drawing/2014/main" val="2600856466"/>
                      </a:ext>
                    </a:extLst>
                  </a:tr>
                  <a:tr h="0">
                    <a:tc>
                      <a:txBody>
                        <a:bodyPr/>
                        <a:lstStyle/>
                        <a:p>
                          <a:pPr algn="ctr"/>
                          <a:r>
                            <a:rPr lang="vi-VN" sz="1600" b="1" dirty="0">
                              <a:latin typeface="+mj-lt"/>
                            </a:rPr>
                            <a:t>Thích hợp cho stream processing</a:t>
                          </a:r>
                          <a:r>
                            <a:rPr lang="vi-VN" sz="1600" dirty="0">
                              <a:latin typeface="+mj-lt"/>
                            </a:rPr>
                            <a:t> – dùng được cho dữ liệu trực tuyến theo thời gian</a:t>
                          </a:r>
                        </a:p>
                      </a:txBody>
                      <a:tcPr anchor="ctr">
                        <a:lnL>
                          <a:noFill/>
                        </a:lnL>
                        <a:lnR>
                          <a:noFill/>
                        </a:lnR>
                        <a:lnT>
                          <a:noFill/>
                        </a:lnT>
                        <a:lnB>
                          <a:noFill/>
                        </a:lnB>
                        <a:noFill/>
                      </a:tcPr>
                    </a:tc>
                    <a:tc>
                      <a:txBody>
                        <a:bodyPr/>
                        <a:lstStyle/>
                        <a:p>
                          <a:pPr algn="ctr"/>
                          <a:r>
                            <a:rPr lang="vi-VN" sz="1600" b="1">
                              <a:latin typeface="+mj-lt"/>
                            </a:rPr>
                            <a:t>Độ chính xác có thể thấp hơn</a:t>
                          </a:r>
                          <a:r>
                            <a:rPr lang="vi-VN" sz="1600">
                              <a:latin typeface="+mj-lt"/>
                            </a:rPr>
                            <a:t> – vì đánh đổi tính toán để đạt tốc độ</a:t>
                          </a:r>
                        </a:p>
                      </a:txBody>
                      <a:tcPr anchor="ctr">
                        <a:lnL>
                          <a:noFill/>
                        </a:lnL>
                        <a:lnR>
                          <a:noFill/>
                        </a:lnR>
                        <a:lnT>
                          <a:noFill/>
                        </a:lnT>
                        <a:lnB>
                          <a:noFill/>
                        </a:lnB>
                        <a:noFill/>
                      </a:tcPr>
                    </a:tc>
                    <a:extLst>
                      <a:ext uri="{0D108BD9-81ED-4DB2-BD59-A6C34878D82A}">
                        <a16:rowId xmlns:a16="http://schemas.microsoft.com/office/drawing/2014/main" val="2751742277"/>
                      </a:ext>
                    </a:extLst>
                  </a:tr>
                  <a:tr h="0">
                    <a:tc>
                      <a:txBody>
                        <a:bodyPr/>
                        <a:lstStyle/>
                        <a:p>
                          <a:pPr algn="ctr"/>
                          <a:r>
                            <a:rPr lang="en-US" sz="1600" b="1">
                              <a:latin typeface="Times New Roman" panose="02020603050405020304" pitchFamily="18" charset="0"/>
                              <a:cs typeface="Times New Roman" panose="02020603050405020304" pitchFamily="18" charset="0"/>
                            </a:rPr>
                            <a:t>Dễ kết hợp với kiến trúc hiện đại (Performer, Linear Transformer)</a:t>
                          </a:r>
                          <a:endParaRPr lang="en-US" sz="160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tc>
                      <a:txBody>
                        <a:bodyPr/>
                        <a:lstStyle/>
                        <a:p>
                          <a:pPr algn="ctr"/>
                          <a:r>
                            <a:rPr lang="vi-VN" sz="1600" b="1" dirty="0">
                              <a:latin typeface="+mj-lt"/>
                            </a:rPr>
                            <a:t>Giới hạn về độ linh hoạt</a:t>
                          </a:r>
                          <a:r>
                            <a:rPr lang="vi-VN" sz="1600" dirty="0">
                              <a:latin typeface="+mj-lt"/>
                            </a:rPr>
                            <a:t> – không hỗ trợ tốt attention có trọng số tùy biến như softmax</a:t>
                          </a:r>
                        </a:p>
                      </a:txBody>
                      <a:tcPr anchor="ctr">
                        <a:lnL>
                          <a:noFill/>
                        </a:lnL>
                        <a:lnR>
                          <a:noFill/>
                        </a:lnR>
                        <a:lnT>
                          <a:noFill/>
                        </a:lnT>
                        <a:lnB>
                          <a:noFill/>
                        </a:lnB>
                        <a:noFill/>
                      </a:tcPr>
                    </a:tc>
                    <a:extLst>
                      <a:ext uri="{0D108BD9-81ED-4DB2-BD59-A6C34878D82A}">
                        <a16:rowId xmlns:a16="http://schemas.microsoft.com/office/drawing/2014/main" val="910153620"/>
                      </a:ext>
                    </a:extLst>
                  </a:tr>
                </a:tbl>
              </a:graphicData>
            </a:graphic>
          </p:graphicFrame>
        </mc:Choice>
        <mc:Fallback xmlns="">
          <p:graphicFrame>
            <p:nvGraphicFramePr>
              <p:cNvPr id="3" name="Table 2">
                <a:extLst>
                  <a:ext uri="{FF2B5EF4-FFF2-40B4-BE49-F238E27FC236}">
                    <a16:creationId xmlns:a16="http://schemas.microsoft.com/office/drawing/2014/main" id="{16EEE6F7-7BF7-1D2B-95FA-7164C03F1165}"/>
                  </a:ext>
                </a:extLst>
              </p:cNvPr>
              <p:cNvGraphicFramePr>
                <a:graphicFrameLocks noGrp="1"/>
              </p:cNvGraphicFramePr>
              <p:nvPr>
                <p:extLst>
                  <p:ext uri="{D42A27DB-BD31-4B8C-83A1-F6EECF244321}">
                    <p14:modId xmlns:p14="http://schemas.microsoft.com/office/powerpoint/2010/main" val="2671492860"/>
                  </p:ext>
                </p:extLst>
              </p:nvPr>
            </p:nvGraphicFramePr>
            <p:xfrm>
              <a:off x="158750" y="2076772"/>
              <a:ext cx="8521700" cy="3236405"/>
            </p:xfrm>
            <a:graphic>
              <a:graphicData uri="http://schemas.openxmlformats.org/drawingml/2006/table">
                <a:tbl>
                  <a:tblPr/>
                  <a:tblGrid>
                    <a:gridCol w="4260850">
                      <a:extLst>
                        <a:ext uri="{9D8B030D-6E8A-4147-A177-3AD203B41FA5}">
                          <a16:colId xmlns:a16="http://schemas.microsoft.com/office/drawing/2014/main" val="3668543860"/>
                        </a:ext>
                      </a:extLst>
                    </a:gridCol>
                    <a:gridCol w="4260850">
                      <a:extLst>
                        <a:ext uri="{9D8B030D-6E8A-4147-A177-3AD203B41FA5}">
                          <a16:colId xmlns:a16="http://schemas.microsoft.com/office/drawing/2014/main" val="1912947721"/>
                        </a:ext>
                      </a:extLst>
                    </a:gridCol>
                  </a:tblGrid>
                  <a:tr h="335280">
                    <a:tc>
                      <a:txBody>
                        <a:bodyPr/>
                        <a:lstStyle/>
                        <a:p>
                          <a:pPr algn="ctr"/>
                          <a:r>
                            <a:rPr lang="vi-VN" sz="1600" b="1" dirty="0">
                              <a:latin typeface="+mj-lt"/>
                            </a:rPr>
                            <a:t>Ưu điểm</a:t>
                          </a:r>
                          <a:endParaRPr lang="vi-VN" sz="1600" dirty="0">
                            <a:latin typeface="+mj-lt"/>
                          </a:endParaRPr>
                        </a:p>
                      </a:txBody>
                      <a:tcPr anchor="ctr">
                        <a:lnL>
                          <a:noFill/>
                        </a:lnL>
                        <a:lnR>
                          <a:noFill/>
                        </a:lnR>
                        <a:lnT>
                          <a:noFill/>
                        </a:lnT>
                        <a:lnB>
                          <a:noFill/>
                        </a:lnB>
                        <a:noFill/>
                      </a:tcPr>
                    </a:tc>
                    <a:tc>
                      <a:txBody>
                        <a:bodyPr/>
                        <a:lstStyle/>
                        <a:p>
                          <a:pPr algn="ctr"/>
                          <a:r>
                            <a:rPr lang="vi-VN" sz="1600" b="1" dirty="0">
                              <a:latin typeface="+mj-lt"/>
                            </a:rPr>
                            <a:t>Nhược điểm</a:t>
                          </a:r>
                          <a:endParaRPr lang="vi-VN" sz="1600" dirty="0">
                            <a:latin typeface="+mj-lt"/>
                          </a:endParaRPr>
                        </a:p>
                      </a:txBody>
                      <a:tcPr anchor="ctr">
                        <a:lnL>
                          <a:noFill/>
                        </a:lnL>
                        <a:lnR>
                          <a:noFill/>
                        </a:lnR>
                        <a:lnT>
                          <a:noFill/>
                        </a:lnT>
                        <a:lnB>
                          <a:noFill/>
                        </a:lnB>
                        <a:noFill/>
                      </a:tcPr>
                    </a:tc>
                    <a:extLst>
                      <a:ext uri="{0D108BD9-81ED-4DB2-BD59-A6C34878D82A}">
                        <a16:rowId xmlns:a16="http://schemas.microsoft.com/office/drawing/2014/main" val="3144215427"/>
                      </a:ext>
                    </a:extLst>
                  </a:tr>
                  <a:tr h="584645">
                    <a:tc>
                      <a:txBody>
                        <a:bodyPr/>
                        <a:lstStyle/>
                        <a:p>
                          <a:endParaRPr lang="en-US"/>
                        </a:p>
                      </a:txBody>
                      <a:tcPr anchor="ctr">
                        <a:lnL>
                          <a:noFill/>
                        </a:lnL>
                        <a:lnR>
                          <a:noFill/>
                        </a:lnR>
                        <a:lnT>
                          <a:noFill/>
                        </a:lnT>
                        <a:lnB>
                          <a:noFill/>
                        </a:lnB>
                        <a:blipFill>
                          <a:blip r:embed="rId2"/>
                          <a:stretch>
                            <a:fillRect t="-59375" r="-100000" b="-410417"/>
                          </a:stretch>
                        </a:blipFill>
                      </a:tcPr>
                    </a:tc>
                    <a:tc>
                      <a:txBody>
                        <a:bodyPr/>
                        <a:lstStyle/>
                        <a:p>
                          <a:pPr algn="ctr"/>
                          <a:r>
                            <a:rPr lang="vi-VN" sz="1600" b="1">
                              <a:latin typeface="+mj-lt"/>
                            </a:rPr>
                            <a:t>Hiệu suất thấp hơn trên chuỗi ngắn</a:t>
                          </a:r>
                          <a:r>
                            <a:rPr lang="vi-VN" sz="1600">
                              <a:latin typeface="+mj-lt"/>
                            </a:rPr>
                            <a:t> – không tối ưu nếu dữ liệu có độ dài nhỏ</a:t>
                          </a:r>
                        </a:p>
                      </a:txBody>
                      <a:tcPr anchor="ctr">
                        <a:lnL>
                          <a:noFill/>
                        </a:lnL>
                        <a:lnR>
                          <a:noFill/>
                        </a:lnR>
                        <a:lnT>
                          <a:noFill/>
                        </a:lnT>
                        <a:lnB>
                          <a:noFill/>
                        </a:lnB>
                        <a:noFill/>
                      </a:tcPr>
                    </a:tc>
                    <a:extLst>
                      <a:ext uri="{0D108BD9-81ED-4DB2-BD59-A6C34878D82A}">
                        <a16:rowId xmlns:a16="http://schemas.microsoft.com/office/drawing/2014/main" val="1953372351"/>
                      </a:ext>
                    </a:extLst>
                  </a:tr>
                  <a:tr h="579120">
                    <a:tc>
                      <a:txBody>
                        <a:bodyPr/>
                        <a:lstStyle/>
                        <a:p>
                          <a:pPr algn="ctr"/>
                          <a:r>
                            <a:rPr lang="en-US" sz="1600" b="1">
                              <a:latin typeface="Times New Roman" panose="02020603050405020304" pitchFamily="18" charset="0"/>
                              <a:cs typeface="Times New Roman" panose="02020603050405020304" pitchFamily="18" charset="0"/>
                            </a:rPr>
                            <a:t>Xử lý hiệu quả chuỗi dài</a:t>
                          </a:r>
                          <a:r>
                            <a:rPr lang="en-US" sz="1600">
                              <a:latin typeface="Times New Roman" panose="02020603050405020304" pitchFamily="18" charset="0"/>
                              <a:cs typeface="Times New Roman" panose="02020603050405020304" pitchFamily="18" charset="0"/>
                            </a:rPr>
                            <a:t> – phù hợp với văn bản dài, video, sinh học, âm thanh</a:t>
                          </a:r>
                        </a:p>
                      </a:txBody>
                      <a:tcPr anchor="ctr">
                        <a:lnL>
                          <a:noFill/>
                        </a:lnL>
                        <a:lnR>
                          <a:noFill/>
                        </a:lnR>
                        <a:lnT>
                          <a:noFill/>
                        </a:lnT>
                        <a:lnB>
                          <a:noFill/>
                        </a:lnB>
                        <a:noFill/>
                      </a:tcPr>
                    </a:tc>
                    <a:tc>
                      <a:txBody>
                        <a:bodyPr/>
                        <a:lstStyle/>
                        <a:p>
                          <a:pPr algn="ctr"/>
                          <a:r>
                            <a:rPr lang="vi-VN" sz="1600" b="1">
                              <a:latin typeface="+mj-lt"/>
                            </a:rPr>
                            <a:t>Không tương thích với attention chuẩn</a:t>
                          </a:r>
                          <a:r>
                            <a:rPr lang="vi-VN" sz="1600">
                              <a:latin typeface="+mj-lt"/>
                            </a:rPr>
                            <a:t> – khó dùng lại mô hình pretrained như BERT</a:t>
                          </a:r>
                        </a:p>
                      </a:txBody>
                      <a:tcPr anchor="ctr">
                        <a:lnL>
                          <a:noFill/>
                        </a:lnL>
                        <a:lnR>
                          <a:noFill/>
                        </a:lnR>
                        <a:lnT>
                          <a:noFill/>
                        </a:lnT>
                        <a:lnB>
                          <a:noFill/>
                        </a:lnB>
                        <a:noFill/>
                      </a:tcPr>
                    </a:tc>
                    <a:extLst>
                      <a:ext uri="{0D108BD9-81ED-4DB2-BD59-A6C34878D82A}">
                        <a16:rowId xmlns:a16="http://schemas.microsoft.com/office/drawing/2014/main" val="851261366"/>
                      </a:ext>
                    </a:extLst>
                  </a:tr>
                  <a:tr h="579120">
                    <a:tc>
                      <a:txBody>
                        <a:bodyPr/>
                        <a:lstStyle/>
                        <a:p>
                          <a:pPr algn="ctr"/>
                          <a:r>
                            <a:rPr lang="vi-VN" sz="1600" b="1" dirty="0">
                              <a:latin typeface="+mj-lt"/>
                            </a:rPr>
                            <a:t>Giảm sử dụng bộ nhớ</a:t>
                          </a:r>
                          <a:r>
                            <a:rPr lang="vi-VN" sz="1600" dirty="0">
                              <a:latin typeface="+mj-lt"/>
                            </a:rPr>
                            <a:t> – không cần lưu ma trận n×n</a:t>
                          </a:r>
                        </a:p>
                      </a:txBody>
                      <a:tcPr anchor="ctr">
                        <a:lnL>
                          <a:noFill/>
                        </a:lnL>
                        <a:lnR>
                          <a:noFill/>
                        </a:lnR>
                        <a:lnT>
                          <a:noFill/>
                        </a:lnT>
                        <a:lnB>
                          <a:noFill/>
                        </a:lnB>
                        <a:noFill/>
                      </a:tcPr>
                    </a:tc>
                    <a:tc>
                      <a:txBody>
                        <a:bodyPr/>
                        <a:lstStyle/>
                        <a:p>
                          <a:pPr algn="ctr"/>
                          <a:r>
                            <a:rPr lang="en-US" sz="1600" b="1">
                              <a:latin typeface="Times New Roman" panose="02020603050405020304" pitchFamily="18" charset="0"/>
                              <a:cs typeface="Times New Roman" panose="02020603050405020304" pitchFamily="18" charset="0"/>
                            </a:rPr>
                            <a:t>Khó học mối quan hệ dài hạn</a:t>
                          </a:r>
                          <a:r>
                            <a:rPr lang="en-US" sz="1600">
                              <a:latin typeface="Times New Roman" panose="02020603050405020304" pitchFamily="18" charset="0"/>
                              <a:cs typeface="Times New Roman" panose="02020603050405020304" pitchFamily="18" charset="0"/>
                            </a:rPr>
                            <a:t> – nếu kernel hoặc biểu diễn không phù hợp</a:t>
                          </a:r>
                        </a:p>
                      </a:txBody>
                      <a:tcPr anchor="ctr">
                        <a:lnL>
                          <a:noFill/>
                        </a:lnL>
                        <a:lnR>
                          <a:noFill/>
                        </a:lnR>
                        <a:lnT>
                          <a:noFill/>
                        </a:lnT>
                        <a:lnB>
                          <a:noFill/>
                        </a:lnB>
                        <a:noFill/>
                      </a:tcPr>
                    </a:tc>
                    <a:extLst>
                      <a:ext uri="{0D108BD9-81ED-4DB2-BD59-A6C34878D82A}">
                        <a16:rowId xmlns:a16="http://schemas.microsoft.com/office/drawing/2014/main" val="2600856466"/>
                      </a:ext>
                    </a:extLst>
                  </a:tr>
                  <a:tr h="579120">
                    <a:tc>
                      <a:txBody>
                        <a:bodyPr/>
                        <a:lstStyle/>
                        <a:p>
                          <a:pPr algn="ctr"/>
                          <a:r>
                            <a:rPr lang="vi-VN" sz="1600" b="1" dirty="0">
                              <a:latin typeface="+mj-lt"/>
                            </a:rPr>
                            <a:t>Thích hợp cho stream processing</a:t>
                          </a:r>
                          <a:r>
                            <a:rPr lang="vi-VN" sz="1600" dirty="0">
                              <a:latin typeface="+mj-lt"/>
                            </a:rPr>
                            <a:t> – dùng được cho dữ liệu trực tuyến theo thời gian</a:t>
                          </a:r>
                        </a:p>
                      </a:txBody>
                      <a:tcPr anchor="ctr">
                        <a:lnL>
                          <a:noFill/>
                        </a:lnL>
                        <a:lnR>
                          <a:noFill/>
                        </a:lnR>
                        <a:lnT>
                          <a:noFill/>
                        </a:lnT>
                        <a:lnB>
                          <a:noFill/>
                        </a:lnB>
                        <a:noFill/>
                      </a:tcPr>
                    </a:tc>
                    <a:tc>
                      <a:txBody>
                        <a:bodyPr/>
                        <a:lstStyle/>
                        <a:p>
                          <a:pPr algn="ctr"/>
                          <a:r>
                            <a:rPr lang="vi-VN" sz="1600" b="1">
                              <a:latin typeface="+mj-lt"/>
                            </a:rPr>
                            <a:t>Độ chính xác có thể thấp hơn</a:t>
                          </a:r>
                          <a:r>
                            <a:rPr lang="vi-VN" sz="1600">
                              <a:latin typeface="+mj-lt"/>
                            </a:rPr>
                            <a:t> – vì đánh đổi tính toán để đạt tốc độ</a:t>
                          </a:r>
                        </a:p>
                      </a:txBody>
                      <a:tcPr anchor="ctr">
                        <a:lnL>
                          <a:noFill/>
                        </a:lnL>
                        <a:lnR>
                          <a:noFill/>
                        </a:lnR>
                        <a:lnT>
                          <a:noFill/>
                        </a:lnT>
                        <a:lnB>
                          <a:noFill/>
                        </a:lnB>
                        <a:noFill/>
                      </a:tcPr>
                    </a:tc>
                    <a:extLst>
                      <a:ext uri="{0D108BD9-81ED-4DB2-BD59-A6C34878D82A}">
                        <a16:rowId xmlns:a16="http://schemas.microsoft.com/office/drawing/2014/main" val="2751742277"/>
                      </a:ext>
                    </a:extLst>
                  </a:tr>
                  <a:tr h="579120">
                    <a:tc>
                      <a:txBody>
                        <a:bodyPr/>
                        <a:lstStyle/>
                        <a:p>
                          <a:pPr algn="ctr"/>
                          <a:r>
                            <a:rPr lang="en-US" sz="1600" b="1">
                              <a:latin typeface="Times New Roman" panose="02020603050405020304" pitchFamily="18" charset="0"/>
                              <a:cs typeface="Times New Roman" panose="02020603050405020304" pitchFamily="18" charset="0"/>
                            </a:rPr>
                            <a:t>Dễ kết hợp với kiến trúc hiện đại (Performer, Linear Transformer)</a:t>
                          </a:r>
                          <a:endParaRPr lang="en-US" sz="160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tc>
                      <a:txBody>
                        <a:bodyPr/>
                        <a:lstStyle/>
                        <a:p>
                          <a:pPr algn="ctr"/>
                          <a:r>
                            <a:rPr lang="vi-VN" sz="1600" b="1" dirty="0">
                              <a:latin typeface="+mj-lt"/>
                            </a:rPr>
                            <a:t>Giới hạn về độ linh hoạt</a:t>
                          </a:r>
                          <a:r>
                            <a:rPr lang="vi-VN" sz="1600" dirty="0">
                              <a:latin typeface="+mj-lt"/>
                            </a:rPr>
                            <a:t> – không hỗ trợ tốt attention có trọng số tùy biến như softmax</a:t>
                          </a:r>
                        </a:p>
                      </a:txBody>
                      <a:tcPr anchor="ctr">
                        <a:lnL>
                          <a:noFill/>
                        </a:lnL>
                        <a:lnR>
                          <a:noFill/>
                        </a:lnR>
                        <a:lnT>
                          <a:noFill/>
                        </a:lnT>
                        <a:lnB>
                          <a:noFill/>
                        </a:lnB>
                        <a:noFill/>
                      </a:tcPr>
                    </a:tc>
                    <a:extLst>
                      <a:ext uri="{0D108BD9-81ED-4DB2-BD59-A6C34878D82A}">
                        <a16:rowId xmlns:a16="http://schemas.microsoft.com/office/drawing/2014/main" val="910153620"/>
                      </a:ext>
                    </a:extLst>
                  </a:tr>
                </a:tbl>
              </a:graphicData>
            </a:graphic>
          </p:graphicFrame>
        </mc:Fallback>
      </mc:AlternateContent>
    </p:spTree>
    <p:extLst>
      <p:ext uri="{BB962C8B-B14F-4D97-AF65-F5344CB8AC3E}">
        <p14:creationId xmlns:p14="http://schemas.microsoft.com/office/powerpoint/2010/main" val="1755822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680D5-097C-FD17-70DB-A48ADC8AE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F7DE37-78FE-2BB2-5436-1C4C6D56542A}"/>
              </a:ext>
            </a:extLst>
          </p:cNvPr>
          <p:cNvSpPr>
            <a:spLocks noGrp="1"/>
          </p:cNvSpPr>
          <p:nvPr>
            <p:ph type="title"/>
          </p:nvPr>
        </p:nvSpPr>
        <p:spPr>
          <a:xfrm>
            <a:off x="226208" y="147074"/>
            <a:ext cx="8520600" cy="763500"/>
          </a:xfrm>
        </p:spPr>
        <p:txBody>
          <a:bodyPr/>
          <a:lstStyle/>
          <a:p>
            <a:r>
              <a:rPr lang="en-US" dirty="0">
                <a:latin typeface="Times New Roman" panose="02020603050405020304" pitchFamily="18" charset="0"/>
                <a:cs typeface="Times New Roman" panose="02020603050405020304" pitchFamily="18" charset="0"/>
              </a:rPr>
              <a:t>Sparse Attention</a:t>
            </a:r>
          </a:p>
        </p:txBody>
      </p:sp>
      <p:sp>
        <p:nvSpPr>
          <p:cNvPr id="4" name="Slide Number Placeholder 3">
            <a:extLst>
              <a:ext uri="{FF2B5EF4-FFF2-40B4-BE49-F238E27FC236}">
                <a16:creationId xmlns:a16="http://schemas.microsoft.com/office/drawing/2014/main" id="{13B4DCB7-4B3E-199C-E9E9-E7DF65BEED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5" name="AutoShape 3" descr="The linear attention. | Download Scientific Diagram">
            <a:extLst>
              <a:ext uri="{FF2B5EF4-FFF2-40B4-BE49-F238E27FC236}">
                <a16:creationId xmlns:a16="http://schemas.microsoft.com/office/drawing/2014/main" id="{0273E8B6-C4E6-A8BF-7122-971D6D47960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The sparse attention mechanism">
            <a:extLst>
              <a:ext uri="{FF2B5EF4-FFF2-40B4-BE49-F238E27FC236}">
                <a16:creationId xmlns:a16="http://schemas.microsoft.com/office/drawing/2014/main" id="{242879DD-65F6-ABB4-EA6F-0AA5961CD3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504" y="1494452"/>
            <a:ext cx="4277096" cy="3407469"/>
          </a:xfrm>
          <a:prstGeom prst="rect">
            <a:avLst/>
          </a:prstGeom>
          <a:noFill/>
          <a:ln>
            <a:noFill/>
          </a:ln>
        </p:spPr>
      </p:pic>
      <p:pic>
        <p:nvPicPr>
          <p:cNvPr id="12" name="Picture 11">
            <a:extLst>
              <a:ext uri="{FF2B5EF4-FFF2-40B4-BE49-F238E27FC236}">
                <a16:creationId xmlns:a16="http://schemas.microsoft.com/office/drawing/2014/main" id="{83D11751-5634-F202-D013-2579910DC888}"/>
              </a:ext>
            </a:extLst>
          </p:cNvPr>
          <p:cNvPicPr>
            <a:picLocks noChangeAspect="1"/>
          </p:cNvPicPr>
          <p:nvPr/>
        </p:nvPicPr>
        <p:blipFill>
          <a:blip r:embed="rId3"/>
          <a:stretch>
            <a:fillRect/>
          </a:stretch>
        </p:blipFill>
        <p:spPr>
          <a:xfrm>
            <a:off x="5090650" y="2861101"/>
            <a:ext cx="3993631" cy="830998"/>
          </a:xfrm>
          <a:prstGeom prst="rect">
            <a:avLst/>
          </a:prstGeom>
        </p:spPr>
      </p:pic>
      <p:sp>
        <p:nvSpPr>
          <p:cNvPr id="13" name="TextBox 12">
            <a:extLst>
              <a:ext uri="{FF2B5EF4-FFF2-40B4-BE49-F238E27FC236}">
                <a16:creationId xmlns:a16="http://schemas.microsoft.com/office/drawing/2014/main" id="{1DB4E947-2EBF-7880-F019-80FEC825DF5F}"/>
              </a:ext>
            </a:extLst>
          </p:cNvPr>
          <p:cNvSpPr txBox="1"/>
          <p:nvPr/>
        </p:nvSpPr>
        <p:spPr>
          <a:xfrm>
            <a:off x="375157" y="5201959"/>
            <a:ext cx="8105540"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Sparse Attention: </a:t>
            </a:r>
            <a:r>
              <a:rPr lang="vi-VN" sz="2000" b="1" dirty="0">
                <a:latin typeface="Times New Roman" panose="02020603050405020304" pitchFamily="18" charset="0"/>
                <a:cs typeface="Times New Roman" panose="02020603050405020304" pitchFamily="18" charset="0"/>
              </a:rPr>
              <a:t>Giới hạn số lượng kết nối attention</a:t>
            </a:r>
            <a:r>
              <a:rPr lang="vi-VN"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V</a:t>
            </a:r>
            <a:r>
              <a:rPr lang="vi-VN" sz="2000">
                <a:latin typeface="Times New Roman" panose="02020603050405020304" pitchFamily="18" charset="0"/>
                <a:cs typeface="Times New Roman" panose="02020603050405020304" pitchFamily="18" charset="0"/>
              </a:rPr>
              <a:t>í </a:t>
            </a:r>
            <a:r>
              <a:rPr lang="vi-VN" sz="2000" dirty="0">
                <a:latin typeface="Times New Roman" panose="02020603050405020304" pitchFamily="18" charset="0"/>
                <a:cs typeface="Times New Roman" panose="02020603050405020304" pitchFamily="18" charset="0"/>
              </a:rPr>
              <a:t>dụ: mỗi token chỉ nhìn một số lượng token gần kề hoặc theo một pattern cụ thể (block, stride...).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4377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1DE42-3726-634D-9E3D-0EABC2046F1A}"/>
              </a:ext>
            </a:extLst>
          </p:cNvPr>
          <p:cNvSpPr>
            <a:spLocks noGrp="1"/>
          </p:cNvSpPr>
          <p:nvPr>
            <p:ph type="title"/>
          </p:nvPr>
        </p:nvSpPr>
        <p:spPr>
          <a:xfrm>
            <a:off x="226208" y="205674"/>
            <a:ext cx="8520600" cy="763500"/>
          </a:xfrm>
        </p:spPr>
        <p:txBody>
          <a:bodyPr/>
          <a:lstStyle/>
          <a:p>
            <a:r>
              <a:rPr lang="en-US" dirty="0" err="1">
                <a:latin typeface="Times New Roman" panose="02020603050405020304" pitchFamily="18" charset="0"/>
                <a:cs typeface="Times New Roman" panose="02020603050405020304" pitchFamily="18" charset="0"/>
              </a:rPr>
              <a:t>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A72D6E8-71B0-BD49-3E58-95544DEC3C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B50F5D95-F3C5-49A6-989D-48398E32F13E}"/>
                  </a:ext>
                </a:extLst>
              </p:cNvPr>
              <p:cNvGraphicFramePr>
                <a:graphicFrameLocks noGrp="1"/>
              </p:cNvGraphicFramePr>
              <p:nvPr>
                <p:extLst>
                  <p:ext uri="{D42A27DB-BD31-4B8C-83A1-F6EECF244321}">
                    <p14:modId xmlns:p14="http://schemas.microsoft.com/office/powerpoint/2010/main" val="4188596280"/>
                  </p:ext>
                </p:extLst>
              </p:nvPr>
            </p:nvGraphicFramePr>
            <p:xfrm>
              <a:off x="311150" y="1828502"/>
              <a:ext cx="8521700" cy="4389120"/>
            </p:xfrm>
            <a:graphic>
              <a:graphicData uri="http://schemas.openxmlformats.org/drawingml/2006/table">
                <a:tbl>
                  <a:tblPr/>
                  <a:tblGrid>
                    <a:gridCol w="4260850">
                      <a:extLst>
                        <a:ext uri="{9D8B030D-6E8A-4147-A177-3AD203B41FA5}">
                          <a16:colId xmlns:a16="http://schemas.microsoft.com/office/drawing/2014/main" val="4241257942"/>
                        </a:ext>
                      </a:extLst>
                    </a:gridCol>
                    <a:gridCol w="4260850">
                      <a:extLst>
                        <a:ext uri="{9D8B030D-6E8A-4147-A177-3AD203B41FA5}">
                          <a16:colId xmlns:a16="http://schemas.microsoft.com/office/drawing/2014/main" val="1989884053"/>
                        </a:ext>
                      </a:extLst>
                    </a:gridCol>
                  </a:tblGrid>
                  <a:tr h="0">
                    <a:tc>
                      <a:txBody>
                        <a:bodyPr/>
                        <a:lstStyle/>
                        <a:p>
                          <a:pPr algn="ctr"/>
                          <a:r>
                            <a:rPr lang="vi-VN" sz="1800" b="1" dirty="0">
                              <a:latin typeface="+mj-lt"/>
                            </a:rPr>
                            <a:t>Ưu điểm</a:t>
                          </a:r>
                          <a:endParaRPr lang="vi-VN" sz="1800" dirty="0">
                            <a:latin typeface="+mj-lt"/>
                          </a:endParaRPr>
                        </a:p>
                      </a:txBody>
                      <a:tcPr anchor="ctr">
                        <a:lnL>
                          <a:noFill/>
                        </a:lnL>
                        <a:lnR>
                          <a:noFill/>
                        </a:lnR>
                        <a:lnT>
                          <a:noFill/>
                        </a:lnT>
                        <a:lnB>
                          <a:noFill/>
                        </a:lnB>
                        <a:noFill/>
                      </a:tcPr>
                    </a:tc>
                    <a:tc>
                      <a:txBody>
                        <a:bodyPr/>
                        <a:lstStyle/>
                        <a:p>
                          <a:pPr algn="ctr"/>
                          <a:r>
                            <a:rPr lang="vi-VN" sz="1800" b="1" dirty="0">
                              <a:latin typeface="+mj-lt"/>
                            </a:rPr>
                            <a:t>Nhược điểm</a:t>
                          </a:r>
                          <a:endParaRPr lang="vi-VN" sz="1800" dirty="0">
                            <a:latin typeface="+mj-lt"/>
                          </a:endParaRPr>
                        </a:p>
                      </a:txBody>
                      <a:tcPr anchor="ctr">
                        <a:lnL>
                          <a:noFill/>
                        </a:lnL>
                        <a:lnR>
                          <a:noFill/>
                        </a:lnR>
                        <a:lnT>
                          <a:noFill/>
                        </a:lnT>
                        <a:lnB>
                          <a:noFill/>
                        </a:lnB>
                        <a:noFill/>
                      </a:tcPr>
                    </a:tc>
                    <a:extLst>
                      <a:ext uri="{0D108BD9-81ED-4DB2-BD59-A6C34878D82A}">
                        <a16:rowId xmlns:a16="http://schemas.microsoft.com/office/drawing/2014/main" val="2573553378"/>
                      </a:ext>
                    </a:extLst>
                  </a:tr>
                  <a:tr h="0">
                    <a:tc>
                      <a:txBody>
                        <a:bodyPr/>
                        <a:lstStyle/>
                        <a:p>
                          <a:pPr algn="ctr"/>
                          <a:r>
                            <a:rPr lang="en-US" sz="1800" b="1" dirty="0">
                              <a:latin typeface="Times New Roman" panose="02020603050405020304" pitchFamily="18" charset="0"/>
                              <a:cs typeface="Times New Roman" panose="02020603050405020304" pitchFamily="18" charset="0"/>
                            </a:rPr>
                            <a:t>Giảm </a:t>
                          </a:r>
                          <a:r>
                            <a:rPr lang="en-US" sz="1800" b="1" dirty="0" err="1">
                              <a:latin typeface="Times New Roman" panose="02020603050405020304" pitchFamily="18" charset="0"/>
                              <a:cs typeface="Times New Roman" panose="02020603050405020304" pitchFamily="18" charset="0"/>
                            </a:rPr>
                            <a:t>độ</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phức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tạp</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tính</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toán</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từ</a:t>
                          </a:r>
                          <a:r>
                            <a:rPr 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sz="1800" b="0" i="1" smtClean="0">
                                  <a:latin typeface="Cambria Math" panose="02040503050406030204" pitchFamily="18" charset="0"/>
                                </a:rPr>
                                <m:t>𝑂</m:t>
                              </m:r>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𝑛</m:t>
                                      </m:r>
                                    </m:e>
                                    <m:sup>
                                      <m:r>
                                        <a:rPr lang="en-US" sz="1800" b="0" i="1" smtClean="0">
                                          <a:latin typeface="Cambria Math" panose="02040503050406030204" pitchFamily="18" charset="0"/>
                                        </a:rPr>
                                        <m:t>2</m:t>
                                      </m:r>
                                    </m:sup>
                                  </m:sSup>
                                </m:e>
                              </m:d>
                            </m:oMath>
                          </a14:m>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xuống</a:t>
                          </a:r>
                          <a:r>
                            <a:rPr 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sz="1800" b="0" i="1" smtClean="0">
                                  <a:latin typeface="Cambria Math" panose="02040503050406030204" pitchFamily="18" charset="0"/>
                                </a:rPr>
                                <m:t>𝑂</m:t>
                              </m:r>
                              <m:r>
                                <a:rPr lang="en-US" sz="1800" b="0" i="1" smtClean="0">
                                  <a:latin typeface="Cambria Math" panose="02040503050406030204" pitchFamily="18" charset="0"/>
                                </a:rPr>
                                <m:t>(</m:t>
                              </m:r>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𝑙𝑜𝑔𝑛</m:t>
                              </m:r>
                              <m:r>
                                <a:rPr lang="en-US" sz="1800" b="0" i="1" smtClean="0">
                                  <a:latin typeface="Cambria Math" panose="02040503050406030204" pitchFamily="18" charset="0"/>
                                </a:rPr>
                                <m:t>)</m:t>
                              </m:r>
                            </m:oMath>
                          </a14:m>
                          <a:r>
                            <a:rPr lang="en-US" sz="1800" baseline="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hoặc</a:t>
                          </a:r>
                          <a:r>
                            <a:rPr 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sz="1800" b="0" i="1" smtClean="0">
                                  <a:latin typeface="Cambria Math" panose="02040503050406030204" pitchFamily="18" charset="0"/>
                                </a:rPr>
                                <m:t>𝑂</m:t>
                              </m:r>
                              <m:r>
                                <a:rPr lang="en-US" sz="1800" b="0" i="1" smtClean="0">
                                  <a:latin typeface="Cambria Math" panose="02040503050406030204" pitchFamily="18" charset="0"/>
                                </a:rPr>
                                <m:t>(</m:t>
                              </m:r>
                              <m:r>
                                <a:rPr lang="en-US" sz="1800" b="0" i="1" smtClean="0">
                                  <a:latin typeface="Cambria Math" panose="02040503050406030204" pitchFamily="18" charset="0"/>
                                </a:rPr>
                                <m:t>𝑛</m:t>
                              </m:r>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𝑛</m:t>
                                  </m:r>
                                </m:e>
                              </m:rad>
                            </m:oMath>
                          </a14:m>
                          <a:r>
                            <a:rPr lang="en-US" sz="1800" dirty="0">
                              <a:latin typeface="Times New Roman" panose="02020603050405020304" pitchFamily="18" charset="0"/>
                              <a:cs typeface="Times New Roman" panose="02020603050405020304" pitchFamily="18" charset="0"/>
                            </a:rPr>
                            <a:t> )</a:t>
                          </a:r>
                        </a:p>
                      </a:txBody>
                      <a:tcPr anchor="ctr">
                        <a:lnL>
                          <a:noFill/>
                        </a:lnL>
                        <a:lnR>
                          <a:noFill/>
                        </a:lnR>
                        <a:lnT>
                          <a:noFill/>
                        </a:lnT>
                        <a:lnB>
                          <a:noFill/>
                        </a:lnB>
                        <a:noFill/>
                      </a:tcPr>
                    </a:tc>
                    <a:tc>
                      <a:txBody>
                        <a:bodyPr/>
                        <a:lstStyle/>
                        <a:p>
                          <a:pPr algn="ctr"/>
                          <a:r>
                            <a:rPr lang="en-US" sz="1800" b="1">
                              <a:latin typeface="Times New Roman" panose="02020603050405020304" pitchFamily="18" charset="0"/>
                              <a:cs typeface="Times New Roman" panose="02020603050405020304" pitchFamily="18" charset="0"/>
                            </a:rPr>
                            <a:t>Không fully global</a:t>
                          </a:r>
                          <a:r>
                            <a:rPr lang="en-US" sz="1800">
                              <a:latin typeface="Times New Roman" panose="02020603050405020304" pitchFamily="18" charset="0"/>
                              <a:cs typeface="Times New Roman" panose="02020603050405020304" pitchFamily="18" charset="0"/>
                            </a:rPr>
                            <a:t> – có thể </a:t>
                          </a:r>
                          <a:r>
                            <a:rPr lang="en-US" sz="1800" b="1">
                              <a:latin typeface="Times New Roman" panose="02020603050405020304" pitchFamily="18" charset="0"/>
                              <a:cs typeface="Times New Roman" panose="02020603050405020304" pitchFamily="18" charset="0"/>
                            </a:rPr>
                            <a:t>bỏ sót mối quan hệ xa quan trọng</a:t>
                          </a:r>
                          <a:r>
                            <a:rPr lang="en-US" sz="1800">
                              <a:latin typeface="Times New Roman" panose="02020603050405020304" pitchFamily="18" charset="0"/>
                              <a:cs typeface="Times New Roman" panose="02020603050405020304" pitchFamily="18" charset="0"/>
                            </a:rPr>
                            <a:t> nếu pattern không phù hợp</a:t>
                          </a:r>
                        </a:p>
                      </a:txBody>
                      <a:tcPr anchor="ctr">
                        <a:lnL>
                          <a:noFill/>
                        </a:lnL>
                        <a:lnR>
                          <a:noFill/>
                        </a:lnR>
                        <a:lnT>
                          <a:noFill/>
                        </a:lnT>
                        <a:lnB>
                          <a:noFill/>
                        </a:lnB>
                        <a:noFill/>
                      </a:tcPr>
                    </a:tc>
                    <a:extLst>
                      <a:ext uri="{0D108BD9-81ED-4DB2-BD59-A6C34878D82A}">
                        <a16:rowId xmlns:a16="http://schemas.microsoft.com/office/drawing/2014/main" val="4104932313"/>
                      </a:ext>
                    </a:extLst>
                  </a:tr>
                  <a:tr h="0">
                    <a:tc>
                      <a:txBody>
                        <a:bodyPr/>
                        <a:lstStyle/>
                        <a:p>
                          <a:pPr algn="ctr"/>
                          <a:r>
                            <a:rPr lang="vi-VN" sz="1800" b="1" dirty="0">
                              <a:latin typeface="+mj-lt"/>
                            </a:rPr>
                            <a:t>Tiết kiệm bộ nhớ</a:t>
                          </a:r>
                          <a:r>
                            <a:rPr lang="vi-VN" sz="1800" dirty="0">
                              <a:latin typeface="+mj-lt"/>
                            </a:rPr>
                            <a:t> – do chỉ lưu các phần tử được chọn trong attention map</a:t>
                          </a:r>
                        </a:p>
                      </a:txBody>
                      <a:tcPr anchor="ctr">
                        <a:lnL>
                          <a:noFill/>
                        </a:lnL>
                        <a:lnR>
                          <a:noFill/>
                        </a:lnR>
                        <a:lnT>
                          <a:noFill/>
                        </a:lnT>
                        <a:lnB>
                          <a:noFill/>
                        </a:lnB>
                        <a:noFill/>
                      </a:tcPr>
                    </a:tc>
                    <a:tc>
                      <a:txBody>
                        <a:bodyPr/>
                        <a:lstStyle/>
                        <a:p>
                          <a:pPr algn="ctr"/>
                          <a:r>
                            <a:rPr lang="vi-VN" sz="1800" b="1">
                              <a:latin typeface="+mj-lt"/>
                            </a:rPr>
                            <a:t>Cần thiết kế pattern phức tạp</a:t>
                          </a:r>
                          <a:r>
                            <a:rPr lang="vi-VN" sz="1800">
                              <a:latin typeface="+mj-lt"/>
                            </a:rPr>
                            <a:t> – phải thủ công hoặc học được pattern sparse hiệu quả</a:t>
                          </a:r>
                        </a:p>
                      </a:txBody>
                      <a:tcPr anchor="ctr">
                        <a:lnL>
                          <a:noFill/>
                        </a:lnL>
                        <a:lnR>
                          <a:noFill/>
                        </a:lnR>
                        <a:lnT>
                          <a:noFill/>
                        </a:lnT>
                        <a:lnB>
                          <a:noFill/>
                        </a:lnB>
                        <a:noFill/>
                      </a:tcPr>
                    </a:tc>
                    <a:extLst>
                      <a:ext uri="{0D108BD9-81ED-4DB2-BD59-A6C34878D82A}">
                        <a16:rowId xmlns:a16="http://schemas.microsoft.com/office/drawing/2014/main" val="2826609322"/>
                      </a:ext>
                    </a:extLst>
                  </a:tr>
                  <a:tr h="0">
                    <a:tc>
                      <a:txBody>
                        <a:bodyPr/>
                        <a:lstStyle/>
                        <a:p>
                          <a:pPr algn="ctr"/>
                          <a:r>
                            <a:rPr lang="en-US" sz="1800" b="1">
                              <a:latin typeface="Times New Roman" panose="02020603050405020304" pitchFamily="18" charset="0"/>
                              <a:cs typeface="Times New Roman" panose="02020603050405020304" pitchFamily="18" charset="0"/>
                            </a:rPr>
                            <a:t>Tăng khả năng mở rộng</a:t>
                          </a:r>
                          <a:r>
                            <a:rPr lang="en-US" sz="1800">
                              <a:latin typeface="Times New Roman" panose="02020603050405020304" pitchFamily="18" charset="0"/>
                              <a:cs typeface="Times New Roman" panose="02020603050405020304" pitchFamily="18" charset="0"/>
                            </a:rPr>
                            <a:t> – phù hợp cho </a:t>
                          </a:r>
                          <a:r>
                            <a:rPr lang="en-US" sz="1800" b="1">
                              <a:latin typeface="Times New Roman" panose="02020603050405020304" pitchFamily="18" charset="0"/>
                              <a:cs typeface="Times New Roman" panose="02020603050405020304" pitchFamily="18" charset="0"/>
                            </a:rPr>
                            <a:t>chuỗi dài (text, DNA, audio, video)</a:t>
                          </a:r>
                          <a:endParaRPr lang="en-US" sz="180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tc>
                      <a:txBody>
                        <a:bodyPr/>
                        <a:lstStyle/>
                        <a:p>
                          <a:pPr algn="ctr"/>
                          <a:r>
                            <a:rPr lang="vi-VN" sz="1800" b="1" dirty="0">
                              <a:latin typeface="+mj-lt"/>
                            </a:rPr>
                            <a:t>Khó tận dụng mô hình pretrained cũ</a:t>
                          </a:r>
                          <a:r>
                            <a:rPr lang="vi-VN" sz="1800" dirty="0">
                              <a:latin typeface="+mj-lt"/>
                            </a:rPr>
                            <a:t> – không tương thích với kiến trúc Transformer chuẩn</a:t>
                          </a:r>
                        </a:p>
                      </a:txBody>
                      <a:tcPr anchor="ctr">
                        <a:lnL>
                          <a:noFill/>
                        </a:lnL>
                        <a:lnR>
                          <a:noFill/>
                        </a:lnR>
                        <a:lnT>
                          <a:noFill/>
                        </a:lnT>
                        <a:lnB>
                          <a:noFill/>
                        </a:lnB>
                        <a:noFill/>
                      </a:tcPr>
                    </a:tc>
                    <a:extLst>
                      <a:ext uri="{0D108BD9-81ED-4DB2-BD59-A6C34878D82A}">
                        <a16:rowId xmlns:a16="http://schemas.microsoft.com/office/drawing/2014/main" val="737023761"/>
                      </a:ext>
                    </a:extLst>
                  </a:tr>
                  <a:tr h="0">
                    <a:tc>
                      <a:txBody>
                        <a:bodyPr/>
                        <a:lstStyle/>
                        <a:p>
                          <a:pPr algn="ctr"/>
                          <a:r>
                            <a:rPr lang="vi-VN" sz="1800" b="1">
                              <a:latin typeface="+mj-lt"/>
                            </a:rPr>
                            <a:t>Kết hợp được global + local attention</a:t>
                          </a:r>
                          <a:r>
                            <a:rPr lang="vi-VN" sz="1800">
                              <a:latin typeface="+mj-lt"/>
                            </a:rPr>
                            <a:t> – linh hoạt hơn so với linear-only</a:t>
                          </a:r>
                        </a:p>
                      </a:txBody>
                      <a:tcPr anchor="ctr">
                        <a:lnL>
                          <a:noFill/>
                        </a:lnL>
                        <a:lnR>
                          <a:noFill/>
                        </a:lnR>
                        <a:lnT>
                          <a:noFill/>
                        </a:lnT>
                        <a:lnB>
                          <a:noFill/>
                        </a:lnB>
                        <a:noFill/>
                      </a:tcPr>
                    </a:tc>
                    <a:tc>
                      <a:txBody>
                        <a:bodyPr/>
                        <a:lstStyle/>
                        <a:p>
                          <a:pPr algn="ctr"/>
                          <a:r>
                            <a:rPr lang="vi-VN" sz="1800" b="1">
                              <a:latin typeface="+mj-lt"/>
                            </a:rPr>
                            <a:t>Tối ưu phần cứng khó hơn</a:t>
                          </a:r>
                          <a:r>
                            <a:rPr lang="vi-VN" sz="1800">
                              <a:latin typeface="+mj-lt"/>
                            </a:rPr>
                            <a:t> – do không đều, khó parallel hóa so với dense attention</a:t>
                          </a:r>
                        </a:p>
                      </a:txBody>
                      <a:tcPr anchor="ctr">
                        <a:lnL>
                          <a:noFill/>
                        </a:lnL>
                        <a:lnR>
                          <a:noFill/>
                        </a:lnR>
                        <a:lnT>
                          <a:noFill/>
                        </a:lnT>
                        <a:lnB>
                          <a:noFill/>
                        </a:lnB>
                        <a:noFill/>
                      </a:tcPr>
                    </a:tc>
                    <a:extLst>
                      <a:ext uri="{0D108BD9-81ED-4DB2-BD59-A6C34878D82A}">
                        <a16:rowId xmlns:a16="http://schemas.microsoft.com/office/drawing/2014/main" val="3114519073"/>
                      </a:ext>
                    </a:extLst>
                  </a:tr>
                  <a:tr h="0">
                    <a:tc>
                      <a:txBody>
                        <a:bodyPr/>
                        <a:lstStyle/>
                        <a:p>
                          <a:pPr algn="ctr"/>
                          <a:r>
                            <a:rPr lang="vi-VN" sz="1800" b="1">
                              <a:latin typeface="+mj-lt"/>
                            </a:rPr>
                            <a:t>Ứng dụng rộng rãi</a:t>
                          </a:r>
                          <a:r>
                            <a:rPr lang="vi-VN" sz="1800">
                              <a:latin typeface="+mj-lt"/>
                            </a:rPr>
                            <a:t> – được dùng trong </a:t>
                          </a:r>
                          <a:r>
                            <a:rPr lang="vi-VN" sz="1800" b="1">
                              <a:latin typeface="+mj-lt"/>
                            </a:rPr>
                            <a:t>Longformer, BigBird, Reformer, Sparse Transformer</a:t>
                          </a:r>
                          <a:endParaRPr lang="vi-VN" sz="1800">
                            <a:latin typeface="+mj-lt"/>
                          </a:endParaRPr>
                        </a:p>
                      </a:txBody>
                      <a:tcPr anchor="ctr">
                        <a:lnL>
                          <a:noFill/>
                        </a:lnL>
                        <a:lnR>
                          <a:noFill/>
                        </a:lnR>
                        <a:lnT>
                          <a:noFill/>
                        </a:lnT>
                        <a:lnB>
                          <a:noFill/>
                        </a:lnB>
                        <a:noFill/>
                      </a:tcPr>
                    </a:tc>
                    <a:tc>
                      <a:txBody>
                        <a:bodyPr/>
                        <a:lstStyle/>
                        <a:p>
                          <a:pPr algn="ctr"/>
                          <a:r>
                            <a:rPr lang="en-US" sz="1800" b="1" dirty="0" err="1">
                              <a:latin typeface="Times New Roman" panose="02020603050405020304" pitchFamily="18" charset="0"/>
                              <a:cs typeface="Times New Roman" panose="02020603050405020304" pitchFamily="18" charset="0"/>
                            </a:rPr>
                            <a:t>Có</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thể</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kém</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hiệu</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quả</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với</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dữ</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liệu</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ngắn</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hoặc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không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có</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cấu</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trúc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rõ</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ràng</a:t>
                          </a:r>
                          <a:endParaRPr lang="en-US" sz="1800"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332663964"/>
                      </a:ext>
                    </a:extLst>
                  </a:tr>
                </a:tbl>
              </a:graphicData>
            </a:graphic>
          </p:graphicFrame>
        </mc:Choice>
        <mc:Fallback xmlns="">
          <p:graphicFrame>
            <p:nvGraphicFramePr>
              <p:cNvPr id="5" name="Table 4">
                <a:extLst>
                  <a:ext uri="{FF2B5EF4-FFF2-40B4-BE49-F238E27FC236}">
                    <a16:creationId xmlns:a16="http://schemas.microsoft.com/office/drawing/2014/main" id="{B50F5D95-F3C5-49A6-989D-48398E32F13E}"/>
                  </a:ext>
                </a:extLst>
              </p:cNvPr>
              <p:cNvGraphicFramePr>
                <a:graphicFrameLocks noGrp="1"/>
              </p:cNvGraphicFramePr>
              <p:nvPr>
                <p:extLst>
                  <p:ext uri="{D42A27DB-BD31-4B8C-83A1-F6EECF244321}">
                    <p14:modId xmlns:p14="http://schemas.microsoft.com/office/powerpoint/2010/main" val="4188596280"/>
                  </p:ext>
                </p:extLst>
              </p:nvPr>
            </p:nvGraphicFramePr>
            <p:xfrm>
              <a:off x="311150" y="1828502"/>
              <a:ext cx="8521700" cy="4389120"/>
            </p:xfrm>
            <a:graphic>
              <a:graphicData uri="http://schemas.openxmlformats.org/drawingml/2006/table">
                <a:tbl>
                  <a:tblPr/>
                  <a:tblGrid>
                    <a:gridCol w="4260850">
                      <a:extLst>
                        <a:ext uri="{9D8B030D-6E8A-4147-A177-3AD203B41FA5}">
                          <a16:colId xmlns:a16="http://schemas.microsoft.com/office/drawing/2014/main" val="4241257942"/>
                        </a:ext>
                      </a:extLst>
                    </a:gridCol>
                    <a:gridCol w="4260850">
                      <a:extLst>
                        <a:ext uri="{9D8B030D-6E8A-4147-A177-3AD203B41FA5}">
                          <a16:colId xmlns:a16="http://schemas.microsoft.com/office/drawing/2014/main" val="1989884053"/>
                        </a:ext>
                      </a:extLst>
                    </a:gridCol>
                  </a:tblGrid>
                  <a:tr h="365760">
                    <a:tc>
                      <a:txBody>
                        <a:bodyPr/>
                        <a:lstStyle/>
                        <a:p>
                          <a:pPr algn="ctr"/>
                          <a:r>
                            <a:rPr lang="vi-VN" sz="1800" b="1" dirty="0">
                              <a:latin typeface="+mj-lt"/>
                            </a:rPr>
                            <a:t>Ưu điểm</a:t>
                          </a:r>
                          <a:endParaRPr lang="vi-VN" sz="1800" dirty="0">
                            <a:latin typeface="+mj-lt"/>
                          </a:endParaRPr>
                        </a:p>
                      </a:txBody>
                      <a:tcPr anchor="ctr">
                        <a:lnL>
                          <a:noFill/>
                        </a:lnL>
                        <a:lnR>
                          <a:noFill/>
                        </a:lnR>
                        <a:lnT>
                          <a:noFill/>
                        </a:lnT>
                        <a:lnB>
                          <a:noFill/>
                        </a:lnB>
                        <a:noFill/>
                      </a:tcPr>
                    </a:tc>
                    <a:tc>
                      <a:txBody>
                        <a:bodyPr/>
                        <a:lstStyle/>
                        <a:p>
                          <a:pPr algn="ctr"/>
                          <a:r>
                            <a:rPr lang="vi-VN" sz="1800" b="1" dirty="0">
                              <a:latin typeface="+mj-lt"/>
                            </a:rPr>
                            <a:t>Nhược điểm</a:t>
                          </a:r>
                          <a:endParaRPr lang="vi-VN" sz="1800" dirty="0">
                            <a:latin typeface="+mj-lt"/>
                          </a:endParaRPr>
                        </a:p>
                      </a:txBody>
                      <a:tcPr anchor="ctr">
                        <a:lnL>
                          <a:noFill/>
                        </a:lnL>
                        <a:lnR>
                          <a:noFill/>
                        </a:lnR>
                        <a:lnT>
                          <a:noFill/>
                        </a:lnT>
                        <a:lnB>
                          <a:noFill/>
                        </a:lnB>
                        <a:noFill/>
                      </a:tcPr>
                    </a:tc>
                    <a:extLst>
                      <a:ext uri="{0D108BD9-81ED-4DB2-BD59-A6C34878D82A}">
                        <a16:rowId xmlns:a16="http://schemas.microsoft.com/office/drawing/2014/main" val="2573553378"/>
                      </a:ext>
                    </a:extLst>
                  </a:tr>
                  <a:tr h="914400">
                    <a:tc>
                      <a:txBody>
                        <a:bodyPr/>
                        <a:lstStyle/>
                        <a:p>
                          <a:endParaRPr lang="en-US"/>
                        </a:p>
                      </a:txBody>
                      <a:tcPr anchor="ctr">
                        <a:lnL>
                          <a:noFill/>
                        </a:lnL>
                        <a:lnR>
                          <a:noFill/>
                        </a:lnR>
                        <a:lnT>
                          <a:noFill/>
                        </a:lnT>
                        <a:lnB>
                          <a:noFill/>
                        </a:lnB>
                        <a:blipFill>
                          <a:blip r:embed="rId2"/>
                          <a:stretch>
                            <a:fillRect t="-43333" r="-100000" b="-351333"/>
                          </a:stretch>
                        </a:blipFill>
                      </a:tcPr>
                    </a:tc>
                    <a:tc>
                      <a:txBody>
                        <a:bodyPr/>
                        <a:lstStyle/>
                        <a:p>
                          <a:pPr algn="ctr"/>
                          <a:r>
                            <a:rPr lang="en-US" sz="1800" b="1">
                              <a:latin typeface="Times New Roman" panose="02020603050405020304" pitchFamily="18" charset="0"/>
                              <a:cs typeface="Times New Roman" panose="02020603050405020304" pitchFamily="18" charset="0"/>
                            </a:rPr>
                            <a:t>Không fully global</a:t>
                          </a:r>
                          <a:r>
                            <a:rPr lang="en-US" sz="1800">
                              <a:latin typeface="Times New Roman" panose="02020603050405020304" pitchFamily="18" charset="0"/>
                              <a:cs typeface="Times New Roman" panose="02020603050405020304" pitchFamily="18" charset="0"/>
                            </a:rPr>
                            <a:t> – có thể </a:t>
                          </a:r>
                          <a:r>
                            <a:rPr lang="en-US" sz="1800" b="1">
                              <a:latin typeface="Times New Roman" panose="02020603050405020304" pitchFamily="18" charset="0"/>
                              <a:cs typeface="Times New Roman" panose="02020603050405020304" pitchFamily="18" charset="0"/>
                            </a:rPr>
                            <a:t>bỏ sót mối quan hệ xa quan trọng</a:t>
                          </a:r>
                          <a:r>
                            <a:rPr lang="en-US" sz="1800">
                              <a:latin typeface="Times New Roman" panose="02020603050405020304" pitchFamily="18" charset="0"/>
                              <a:cs typeface="Times New Roman" panose="02020603050405020304" pitchFamily="18" charset="0"/>
                            </a:rPr>
                            <a:t> nếu pattern không phù hợp</a:t>
                          </a:r>
                        </a:p>
                      </a:txBody>
                      <a:tcPr anchor="ctr">
                        <a:lnL>
                          <a:noFill/>
                        </a:lnL>
                        <a:lnR>
                          <a:noFill/>
                        </a:lnR>
                        <a:lnT>
                          <a:noFill/>
                        </a:lnT>
                        <a:lnB>
                          <a:noFill/>
                        </a:lnB>
                        <a:noFill/>
                      </a:tcPr>
                    </a:tc>
                    <a:extLst>
                      <a:ext uri="{0D108BD9-81ED-4DB2-BD59-A6C34878D82A}">
                        <a16:rowId xmlns:a16="http://schemas.microsoft.com/office/drawing/2014/main" val="4104932313"/>
                      </a:ext>
                    </a:extLst>
                  </a:tr>
                  <a:tr h="640080">
                    <a:tc>
                      <a:txBody>
                        <a:bodyPr/>
                        <a:lstStyle/>
                        <a:p>
                          <a:pPr algn="ctr"/>
                          <a:r>
                            <a:rPr lang="vi-VN" sz="1800" b="1" dirty="0">
                              <a:latin typeface="+mj-lt"/>
                            </a:rPr>
                            <a:t>Tiết kiệm bộ nhớ</a:t>
                          </a:r>
                          <a:r>
                            <a:rPr lang="vi-VN" sz="1800" dirty="0">
                              <a:latin typeface="+mj-lt"/>
                            </a:rPr>
                            <a:t> – do chỉ lưu các phần tử được chọn trong attention map</a:t>
                          </a:r>
                        </a:p>
                      </a:txBody>
                      <a:tcPr anchor="ctr">
                        <a:lnL>
                          <a:noFill/>
                        </a:lnL>
                        <a:lnR>
                          <a:noFill/>
                        </a:lnR>
                        <a:lnT>
                          <a:noFill/>
                        </a:lnT>
                        <a:lnB>
                          <a:noFill/>
                        </a:lnB>
                        <a:noFill/>
                      </a:tcPr>
                    </a:tc>
                    <a:tc>
                      <a:txBody>
                        <a:bodyPr/>
                        <a:lstStyle/>
                        <a:p>
                          <a:pPr algn="ctr"/>
                          <a:r>
                            <a:rPr lang="vi-VN" sz="1800" b="1">
                              <a:latin typeface="+mj-lt"/>
                            </a:rPr>
                            <a:t>Cần thiết kế pattern phức tạp</a:t>
                          </a:r>
                          <a:r>
                            <a:rPr lang="vi-VN" sz="1800">
                              <a:latin typeface="+mj-lt"/>
                            </a:rPr>
                            <a:t> – phải thủ công hoặc học được pattern sparse hiệu quả</a:t>
                          </a:r>
                        </a:p>
                      </a:txBody>
                      <a:tcPr anchor="ctr">
                        <a:lnL>
                          <a:noFill/>
                        </a:lnL>
                        <a:lnR>
                          <a:noFill/>
                        </a:lnR>
                        <a:lnT>
                          <a:noFill/>
                        </a:lnT>
                        <a:lnB>
                          <a:noFill/>
                        </a:lnB>
                        <a:noFill/>
                      </a:tcPr>
                    </a:tc>
                    <a:extLst>
                      <a:ext uri="{0D108BD9-81ED-4DB2-BD59-A6C34878D82A}">
                        <a16:rowId xmlns:a16="http://schemas.microsoft.com/office/drawing/2014/main" val="2826609322"/>
                      </a:ext>
                    </a:extLst>
                  </a:tr>
                  <a:tr h="914400">
                    <a:tc>
                      <a:txBody>
                        <a:bodyPr/>
                        <a:lstStyle/>
                        <a:p>
                          <a:pPr algn="ctr"/>
                          <a:r>
                            <a:rPr lang="en-US" sz="1800" b="1">
                              <a:latin typeface="Times New Roman" panose="02020603050405020304" pitchFamily="18" charset="0"/>
                              <a:cs typeface="Times New Roman" panose="02020603050405020304" pitchFamily="18" charset="0"/>
                            </a:rPr>
                            <a:t>Tăng khả năng mở rộng</a:t>
                          </a:r>
                          <a:r>
                            <a:rPr lang="en-US" sz="1800">
                              <a:latin typeface="Times New Roman" panose="02020603050405020304" pitchFamily="18" charset="0"/>
                              <a:cs typeface="Times New Roman" panose="02020603050405020304" pitchFamily="18" charset="0"/>
                            </a:rPr>
                            <a:t> – phù hợp cho </a:t>
                          </a:r>
                          <a:r>
                            <a:rPr lang="en-US" sz="1800" b="1">
                              <a:latin typeface="Times New Roman" panose="02020603050405020304" pitchFamily="18" charset="0"/>
                              <a:cs typeface="Times New Roman" panose="02020603050405020304" pitchFamily="18" charset="0"/>
                            </a:rPr>
                            <a:t>chuỗi dài (text, DNA, audio, video)</a:t>
                          </a:r>
                          <a:endParaRPr lang="en-US" sz="180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tc>
                      <a:txBody>
                        <a:bodyPr/>
                        <a:lstStyle/>
                        <a:p>
                          <a:pPr algn="ctr"/>
                          <a:r>
                            <a:rPr lang="vi-VN" sz="1800" b="1" dirty="0">
                              <a:latin typeface="+mj-lt"/>
                            </a:rPr>
                            <a:t>Khó tận dụng mô hình pretrained cũ</a:t>
                          </a:r>
                          <a:r>
                            <a:rPr lang="vi-VN" sz="1800" dirty="0">
                              <a:latin typeface="+mj-lt"/>
                            </a:rPr>
                            <a:t> – không tương thích với kiến trúc Transformer chuẩn</a:t>
                          </a:r>
                        </a:p>
                      </a:txBody>
                      <a:tcPr anchor="ctr">
                        <a:lnL>
                          <a:noFill/>
                        </a:lnL>
                        <a:lnR>
                          <a:noFill/>
                        </a:lnR>
                        <a:lnT>
                          <a:noFill/>
                        </a:lnT>
                        <a:lnB>
                          <a:noFill/>
                        </a:lnB>
                        <a:noFill/>
                      </a:tcPr>
                    </a:tc>
                    <a:extLst>
                      <a:ext uri="{0D108BD9-81ED-4DB2-BD59-A6C34878D82A}">
                        <a16:rowId xmlns:a16="http://schemas.microsoft.com/office/drawing/2014/main" val="737023761"/>
                      </a:ext>
                    </a:extLst>
                  </a:tr>
                  <a:tr h="640080">
                    <a:tc>
                      <a:txBody>
                        <a:bodyPr/>
                        <a:lstStyle/>
                        <a:p>
                          <a:pPr algn="ctr"/>
                          <a:r>
                            <a:rPr lang="vi-VN" sz="1800" b="1">
                              <a:latin typeface="+mj-lt"/>
                            </a:rPr>
                            <a:t>Kết hợp được global + local attention</a:t>
                          </a:r>
                          <a:r>
                            <a:rPr lang="vi-VN" sz="1800">
                              <a:latin typeface="+mj-lt"/>
                            </a:rPr>
                            <a:t> – linh hoạt hơn so với linear-only</a:t>
                          </a:r>
                        </a:p>
                      </a:txBody>
                      <a:tcPr anchor="ctr">
                        <a:lnL>
                          <a:noFill/>
                        </a:lnL>
                        <a:lnR>
                          <a:noFill/>
                        </a:lnR>
                        <a:lnT>
                          <a:noFill/>
                        </a:lnT>
                        <a:lnB>
                          <a:noFill/>
                        </a:lnB>
                        <a:noFill/>
                      </a:tcPr>
                    </a:tc>
                    <a:tc>
                      <a:txBody>
                        <a:bodyPr/>
                        <a:lstStyle/>
                        <a:p>
                          <a:pPr algn="ctr"/>
                          <a:r>
                            <a:rPr lang="vi-VN" sz="1800" b="1">
                              <a:latin typeface="+mj-lt"/>
                            </a:rPr>
                            <a:t>Tối ưu phần cứng khó hơn</a:t>
                          </a:r>
                          <a:r>
                            <a:rPr lang="vi-VN" sz="1800">
                              <a:latin typeface="+mj-lt"/>
                            </a:rPr>
                            <a:t> – do không đều, khó parallel hóa so với dense attention</a:t>
                          </a:r>
                        </a:p>
                      </a:txBody>
                      <a:tcPr anchor="ctr">
                        <a:lnL>
                          <a:noFill/>
                        </a:lnL>
                        <a:lnR>
                          <a:noFill/>
                        </a:lnR>
                        <a:lnT>
                          <a:noFill/>
                        </a:lnT>
                        <a:lnB>
                          <a:noFill/>
                        </a:lnB>
                        <a:noFill/>
                      </a:tcPr>
                    </a:tc>
                    <a:extLst>
                      <a:ext uri="{0D108BD9-81ED-4DB2-BD59-A6C34878D82A}">
                        <a16:rowId xmlns:a16="http://schemas.microsoft.com/office/drawing/2014/main" val="3114519073"/>
                      </a:ext>
                    </a:extLst>
                  </a:tr>
                  <a:tr h="914400">
                    <a:tc>
                      <a:txBody>
                        <a:bodyPr/>
                        <a:lstStyle/>
                        <a:p>
                          <a:pPr algn="ctr"/>
                          <a:r>
                            <a:rPr lang="vi-VN" sz="1800" b="1">
                              <a:latin typeface="+mj-lt"/>
                            </a:rPr>
                            <a:t>Ứng dụng rộng rãi</a:t>
                          </a:r>
                          <a:r>
                            <a:rPr lang="vi-VN" sz="1800">
                              <a:latin typeface="+mj-lt"/>
                            </a:rPr>
                            <a:t> – được dùng trong </a:t>
                          </a:r>
                          <a:r>
                            <a:rPr lang="vi-VN" sz="1800" b="1">
                              <a:latin typeface="+mj-lt"/>
                            </a:rPr>
                            <a:t>Longformer, BigBird, Reformer, Sparse Transformer</a:t>
                          </a:r>
                          <a:endParaRPr lang="vi-VN" sz="1800">
                            <a:latin typeface="+mj-lt"/>
                          </a:endParaRPr>
                        </a:p>
                      </a:txBody>
                      <a:tcPr anchor="ctr">
                        <a:lnL>
                          <a:noFill/>
                        </a:lnL>
                        <a:lnR>
                          <a:noFill/>
                        </a:lnR>
                        <a:lnT>
                          <a:noFill/>
                        </a:lnT>
                        <a:lnB>
                          <a:noFill/>
                        </a:lnB>
                        <a:noFill/>
                      </a:tcPr>
                    </a:tc>
                    <a:tc>
                      <a:txBody>
                        <a:bodyPr/>
                        <a:lstStyle/>
                        <a:p>
                          <a:pPr algn="ctr"/>
                          <a:r>
                            <a:rPr lang="en-US" sz="1800" b="1" dirty="0" err="1">
                              <a:latin typeface="Times New Roman" panose="02020603050405020304" pitchFamily="18" charset="0"/>
                              <a:cs typeface="Times New Roman" panose="02020603050405020304" pitchFamily="18" charset="0"/>
                            </a:rPr>
                            <a:t>Có</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thể</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kém</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hiệu</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quả</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với</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dữ</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liệu</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ngắn</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hoặc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không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có</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cấu</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trúc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rõ</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ràng</a:t>
                          </a:r>
                          <a:endParaRPr lang="en-US" sz="1800"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332663964"/>
                      </a:ext>
                    </a:extLst>
                  </a:tr>
                </a:tbl>
              </a:graphicData>
            </a:graphic>
          </p:graphicFrame>
        </mc:Fallback>
      </mc:AlternateContent>
    </p:spTree>
    <p:extLst>
      <p:ext uri="{BB962C8B-B14F-4D97-AF65-F5344CB8AC3E}">
        <p14:creationId xmlns:p14="http://schemas.microsoft.com/office/powerpoint/2010/main" val="2406461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0BE23-CF8B-7E55-5830-FEAA079E83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470A29-DF8B-D2FD-567F-795957C0275C}"/>
              </a:ext>
            </a:extLst>
          </p:cNvPr>
          <p:cNvSpPr>
            <a:spLocks noGrp="1"/>
          </p:cNvSpPr>
          <p:nvPr>
            <p:ph type="title"/>
          </p:nvPr>
        </p:nvSpPr>
        <p:spPr>
          <a:xfrm>
            <a:off x="157382" y="194496"/>
            <a:ext cx="8520600" cy="763500"/>
          </a:xfrm>
        </p:spPr>
        <p:txBody>
          <a:bodyPr>
            <a:normAutofit/>
          </a:bodyPr>
          <a:lstStyle/>
          <a:p>
            <a:r>
              <a:rPr lang="en-US" dirty="0">
                <a:latin typeface="Times New Roman" panose="02020603050405020304" pitchFamily="18" charset="0"/>
                <a:cs typeface="Times New Roman" panose="02020603050405020304" pitchFamily="18" charset="0"/>
              </a:rPr>
              <a:t>Attention + </a:t>
            </a:r>
            <a:r>
              <a:rPr lang="en-US" dirty="0" err="1">
                <a:latin typeface="Times New Roman" panose="02020603050405020304" pitchFamily="18" charset="0"/>
                <a:cs typeface="Times New Roman" panose="02020603050405020304" pitchFamily="18" charset="0"/>
              </a:rPr>
              <a:t>RoPE</a:t>
            </a:r>
            <a:r>
              <a:rPr lang="en-US" dirty="0">
                <a:latin typeface="Times New Roman" panose="02020603050405020304" pitchFamily="18" charset="0"/>
                <a:cs typeface="Times New Roman" panose="02020603050405020304" pitchFamily="18" charset="0"/>
              </a:rPr>
              <a:t> (</a:t>
            </a:r>
            <a:r>
              <a:rPr lang="en-US" b="0" i="0" dirty="0">
                <a:solidFill>
                  <a:srgbClr val="1F1F1F"/>
                </a:solidFill>
                <a:effectLst/>
                <a:latin typeface="Times New Roman" panose="02020603050405020304" pitchFamily="18" charset="0"/>
                <a:cs typeface="Times New Roman" panose="02020603050405020304" pitchFamily="18" charset="0"/>
              </a:rPr>
              <a:t>Rotary Positional Embedding</a:t>
            </a:r>
            <a:r>
              <a:rPr lang="en-US" dirty="0">
                <a:latin typeface="Times New Roman" panose="02020603050405020304" pitchFamily="18" charset="0"/>
                <a:cs typeface="Times New Roman" panose="02020603050405020304" pitchFamily="18" charset="0"/>
              </a:rPr>
              <a:t>)</a:t>
            </a:r>
          </a:p>
        </p:txBody>
      </p:sp>
      <p:sp>
        <p:nvSpPr>
          <p:cNvPr id="4" name="Slide Number Placeholder 3">
            <a:extLst>
              <a:ext uri="{FF2B5EF4-FFF2-40B4-BE49-F238E27FC236}">
                <a16:creationId xmlns:a16="http://schemas.microsoft.com/office/drawing/2014/main" id="{DA419F6B-2832-3EBB-EF99-B65E59DCF0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3" name="Picture 2" descr="A diagram of a graph&#10;&#10;AI-generated content may be incorrect.">
            <a:extLst>
              <a:ext uri="{FF2B5EF4-FFF2-40B4-BE49-F238E27FC236}">
                <a16:creationId xmlns:a16="http://schemas.microsoft.com/office/drawing/2014/main" id="{B19EAEFA-01CD-9288-E434-51A0F7701E9C}"/>
              </a:ext>
            </a:extLst>
          </p:cNvPr>
          <p:cNvPicPr>
            <a:picLocks noChangeAspect="1"/>
          </p:cNvPicPr>
          <p:nvPr/>
        </p:nvPicPr>
        <p:blipFill>
          <a:blip r:embed="rId2"/>
          <a:stretch>
            <a:fillRect/>
          </a:stretch>
        </p:blipFill>
        <p:spPr>
          <a:xfrm>
            <a:off x="1199407" y="1220346"/>
            <a:ext cx="6293924" cy="3476878"/>
          </a:xfrm>
          <a:prstGeom prst="rect">
            <a:avLst/>
          </a:prstGeom>
        </p:spPr>
      </p:pic>
      <p:sp>
        <p:nvSpPr>
          <p:cNvPr id="6" name="TextBox 5">
            <a:extLst>
              <a:ext uri="{FF2B5EF4-FFF2-40B4-BE49-F238E27FC236}">
                <a16:creationId xmlns:a16="http://schemas.microsoft.com/office/drawing/2014/main" id="{6B29050B-090C-520B-1CAD-B8150EF69FA7}"/>
              </a:ext>
            </a:extLst>
          </p:cNvPr>
          <p:cNvSpPr txBox="1"/>
          <p:nvPr/>
        </p:nvSpPr>
        <p:spPr>
          <a:xfrm>
            <a:off x="226208" y="4959574"/>
            <a:ext cx="8794950" cy="2031325"/>
          </a:xfrm>
          <a:prstGeom prst="rect">
            <a:avLst/>
          </a:prstGeom>
          <a:noFill/>
        </p:spPr>
        <p:txBody>
          <a:bodyPr wrap="square" rtlCol="0">
            <a:spAutoFit/>
          </a:bodyPr>
          <a:lstStyle/>
          <a:p>
            <a:pPr>
              <a:buNone/>
            </a:pPr>
            <a:r>
              <a:rPr lang="vi-VN" sz="1800" b="1" dirty="0">
                <a:latin typeface="+mj-lt"/>
              </a:rPr>
              <a:t>RoPE (Rotary Positional Embedding)</a:t>
            </a:r>
            <a:r>
              <a:rPr lang="vi-VN" sz="1800" dirty="0">
                <a:latin typeface="+mj-lt"/>
              </a:rPr>
              <a:t> là phương pháp mã hóa vị trí bằng </a:t>
            </a:r>
            <a:r>
              <a:rPr lang="vi-VN" sz="1800" b="1" dirty="0">
                <a:latin typeface="+mj-lt"/>
              </a:rPr>
              <a:t>phép quay vector</a:t>
            </a:r>
            <a:r>
              <a:rPr lang="vi-VN" sz="1800" dirty="0">
                <a:latin typeface="+mj-lt"/>
              </a:rPr>
              <a:t> trong không gian vector 2 chiều, để truyền đạt thông tin vị trí vào các vector </a:t>
            </a:r>
            <a:r>
              <a:rPr lang="vi-VN" sz="1800" b="1" dirty="0">
                <a:latin typeface="+mj-lt"/>
              </a:rPr>
              <a:t>Query/Key</a:t>
            </a:r>
            <a:r>
              <a:rPr lang="vi-VN" sz="1800" dirty="0">
                <a:latin typeface="+mj-lt"/>
              </a:rPr>
              <a:t>.</a:t>
            </a:r>
          </a:p>
          <a:p>
            <a:r>
              <a:rPr lang="vi-VN" sz="1800" dirty="0">
                <a:latin typeface="+mj-lt"/>
              </a:rPr>
              <a:t>Khác với cách </a:t>
            </a:r>
            <a:r>
              <a:rPr lang="vi-VN" sz="1800" b="1" dirty="0">
                <a:latin typeface="+mj-lt"/>
              </a:rPr>
              <a:t>cộng trực tiếp positional encoding (như trong Transformer gốc)</a:t>
            </a:r>
            <a:r>
              <a:rPr lang="vi-VN" sz="1800" dirty="0">
                <a:latin typeface="+mj-lt"/>
              </a:rPr>
              <a:t>, RoPE </a:t>
            </a:r>
            <a:r>
              <a:rPr lang="vi-VN" sz="1800" b="1" dirty="0">
                <a:latin typeface="+mj-lt"/>
              </a:rPr>
              <a:t>nhân các vector Q/K với một ma trận quay phụ thuộc vào vị trí</a:t>
            </a:r>
            <a:r>
              <a:rPr lang="vi-VN" sz="1800" dirty="0">
                <a:latin typeface="+mj-lt"/>
              </a:rPr>
              <a:t>, giúp mô hình </a:t>
            </a:r>
            <a:r>
              <a:rPr lang="vi-VN" sz="1800" b="1" dirty="0">
                <a:latin typeface="+mj-lt"/>
              </a:rPr>
              <a:t>biểu diễn tốt hơn mối quan hệ tuần tự (relative position)</a:t>
            </a:r>
            <a:r>
              <a:rPr lang="vi-VN" sz="1800" dirty="0">
                <a:latin typeface="+mj-lt"/>
              </a:rPr>
              <a:t> giữa các token.</a:t>
            </a:r>
          </a:p>
          <a:p>
            <a:endParaRPr lang="en-US" sz="1800" dirty="0">
              <a:latin typeface="+mj-lt"/>
            </a:endParaRPr>
          </a:p>
        </p:txBody>
      </p:sp>
    </p:spTree>
    <p:extLst>
      <p:ext uri="{BB962C8B-B14F-4D97-AF65-F5344CB8AC3E}">
        <p14:creationId xmlns:p14="http://schemas.microsoft.com/office/powerpoint/2010/main" val="3172155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29230-EAB1-2327-531E-BA36ACB7DC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19EB75-93D2-AC04-5849-208877E511A9}"/>
              </a:ext>
            </a:extLst>
          </p:cNvPr>
          <p:cNvSpPr>
            <a:spLocks noGrp="1"/>
          </p:cNvSpPr>
          <p:nvPr>
            <p:ph type="title"/>
          </p:nvPr>
        </p:nvSpPr>
        <p:spPr>
          <a:xfrm>
            <a:off x="226208" y="267231"/>
            <a:ext cx="8520600" cy="763500"/>
          </a:xfrm>
        </p:spPr>
        <p:txBody>
          <a:bodyPr/>
          <a:lstStyle/>
          <a:p>
            <a:r>
              <a:rPr lang="en-US" dirty="0" err="1">
                <a:latin typeface="Times New Roman" panose="02020603050405020304" pitchFamily="18" charset="0"/>
                <a:cs typeface="Times New Roman" panose="02020603050405020304" pitchFamily="18" charset="0"/>
              </a:rPr>
              <a:t>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4A263AE-3B7E-EEC6-F5F9-B1B06FB47E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graphicFrame>
        <p:nvGraphicFramePr>
          <p:cNvPr id="3" name="Table 2">
            <a:extLst>
              <a:ext uri="{FF2B5EF4-FFF2-40B4-BE49-F238E27FC236}">
                <a16:creationId xmlns:a16="http://schemas.microsoft.com/office/drawing/2014/main" id="{9B9EA9B8-AA3A-C955-AD11-CA9DE4E086BB}"/>
              </a:ext>
            </a:extLst>
          </p:cNvPr>
          <p:cNvGraphicFramePr>
            <a:graphicFrameLocks noGrp="1"/>
          </p:cNvGraphicFramePr>
          <p:nvPr>
            <p:extLst>
              <p:ext uri="{D42A27DB-BD31-4B8C-83A1-F6EECF244321}">
                <p14:modId xmlns:p14="http://schemas.microsoft.com/office/powerpoint/2010/main" val="3891318584"/>
              </p:ext>
            </p:extLst>
          </p:nvPr>
        </p:nvGraphicFramePr>
        <p:xfrm>
          <a:off x="311150" y="1669523"/>
          <a:ext cx="8521700" cy="4663440"/>
        </p:xfrm>
        <a:graphic>
          <a:graphicData uri="http://schemas.openxmlformats.org/drawingml/2006/table">
            <a:tbl>
              <a:tblPr/>
              <a:tblGrid>
                <a:gridCol w="4260850">
                  <a:extLst>
                    <a:ext uri="{9D8B030D-6E8A-4147-A177-3AD203B41FA5}">
                      <a16:colId xmlns:a16="http://schemas.microsoft.com/office/drawing/2014/main" val="1836759944"/>
                    </a:ext>
                  </a:extLst>
                </a:gridCol>
                <a:gridCol w="4260850">
                  <a:extLst>
                    <a:ext uri="{9D8B030D-6E8A-4147-A177-3AD203B41FA5}">
                      <a16:colId xmlns:a16="http://schemas.microsoft.com/office/drawing/2014/main" val="705444919"/>
                    </a:ext>
                  </a:extLst>
                </a:gridCol>
              </a:tblGrid>
              <a:tr h="0">
                <a:tc>
                  <a:txBody>
                    <a:bodyPr/>
                    <a:lstStyle/>
                    <a:p>
                      <a:pPr algn="ctr"/>
                      <a:r>
                        <a:rPr lang="vi-VN" sz="1800" b="1" dirty="0">
                          <a:latin typeface="+mj-lt"/>
                        </a:rPr>
                        <a:t>Ưu điểm</a:t>
                      </a:r>
                      <a:endParaRPr lang="vi-VN" sz="1800" dirty="0">
                        <a:latin typeface="+mj-lt"/>
                      </a:endParaRPr>
                    </a:p>
                  </a:txBody>
                  <a:tcPr anchor="ctr">
                    <a:lnL>
                      <a:noFill/>
                    </a:lnL>
                    <a:lnR>
                      <a:noFill/>
                    </a:lnR>
                    <a:lnT>
                      <a:noFill/>
                    </a:lnT>
                    <a:lnB>
                      <a:noFill/>
                    </a:lnB>
                    <a:noFill/>
                  </a:tcPr>
                </a:tc>
                <a:tc>
                  <a:txBody>
                    <a:bodyPr/>
                    <a:lstStyle/>
                    <a:p>
                      <a:pPr algn="ctr"/>
                      <a:r>
                        <a:rPr lang="vi-VN" sz="1800" b="1" dirty="0">
                          <a:latin typeface="+mj-lt"/>
                        </a:rPr>
                        <a:t>Nhược điểm</a:t>
                      </a:r>
                      <a:endParaRPr lang="vi-VN" sz="1800" dirty="0">
                        <a:latin typeface="+mj-lt"/>
                      </a:endParaRPr>
                    </a:p>
                  </a:txBody>
                  <a:tcPr anchor="ctr">
                    <a:lnL>
                      <a:noFill/>
                    </a:lnL>
                    <a:lnR>
                      <a:noFill/>
                    </a:lnR>
                    <a:lnT>
                      <a:noFill/>
                    </a:lnT>
                    <a:lnB>
                      <a:noFill/>
                    </a:lnB>
                    <a:noFill/>
                  </a:tcPr>
                </a:tc>
                <a:extLst>
                  <a:ext uri="{0D108BD9-81ED-4DB2-BD59-A6C34878D82A}">
                    <a16:rowId xmlns:a16="http://schemas.microsoft.com/office/drawing/2014/main" val="564888218"/>
                  </a:ext>
                </a:extLst>
              </a:tr>
              <a:tr h="0">
                <a:tc>
                  <a:txBody>
                    <a:bodyPr/>
                    <a:lstStyle/>
                    <a:p>
                      <a:pPr algn="ctr"/>
                      <a:r>
                        <a:rPr lang="vi-VN" sz="1800" b="1" dirty="0">
                          <a:latin typeface="+mj-lt"/>
                        </a:rPr>
                        <a:t>Biểu diễn tương đối vị trí</a:t>
                      </a:r>
                      <a:r>
                        <a:rPr lang="vi-VN" sz="1800" dirty="0">
                          <a:latin typeface="+mj-lt"/>
                        </a:rPr>
                        <a:t> – mô hình học được </a:t>
                      </a:r>
                      <a:r>
                        <a:rPr lang="vi-VN" sz="1800" b="1" dirty="0">
                          <a:latin typeface="+mj-lt"/>
                        </a:rPr>
                        <a:t>khoảng cách giữa các token</a:t>
                      </a:r>
                      <a:r>
                        <a:rPr lang="vi-VN" sz="1800" dirty="0">
                          <a:latin typeface="+mj-lt"/>
                        </a:rPr>
                        <a:t>, không chỉ là vị trí tuyệt đối</a:t>
                      </a:r>
                    </a:p>
                  </a:txBody>
                  <a:tcPr anchor="ctr">
                    <a:lnL>
                      <a:noFill/>
                    </a:lnL>
                    <a:lnR>
                      <a:noFill/>
                    </a:lnR>
                    <a:lnT>
                      <a:noFill/>
                    </a:lnT>
                    <a:lnB>
                      <a:noFill/>
                    </a:lnB>
                    <a:noFill/>
                  </a:tcPr>
                </a:tc>
                <a:tc>
                  <a:txBody>
                    <a:bodyPr/>
                    <a:lstStyle/>
                    <a:p>
                      <a:pPr algn="ctr"/>
                      <a:r>
                        <a:rPr lang="vi-VN" sz="1800" b="1" dirty="0">
                          <a:latin typeface="+mj-lt"/>
                        </a:rPr>
                        <a:t>Khó trực quan hóa</a:t>
                      </a:r>
                      <a:r>
                        <a:rPr lang="vi-VN" sz="1800" dirty="0">
                          <a:latin typeface="+mj-lt"/>
                        </a:rPr>
                        <a:t> – vì sử dụng </a:t>
                      </a:r>
                      <a:r>
                        <a:rPr lang="vi-VN" sz="1800" b="1" dirty="0">
                          <a:latin typeface="+mj-lt"/>
                        </a:rPr>
                        <a:t>phép quay trong không gian vector</a:t>
                      </a:r>
                      <a:r>
                        <a:rPr lang="vi-VN" sz="1800" dirty="0">
                          <a:latin typeface="+mj-lt"/>
                        </a:rPr>
                        <a:t>, khó giải thích hơn sin/cos</a:t>
                      </a:r>
                    </a:p>
                  </a:txBody>
                  <a:tcPr anchor="ctr">
                    <a:lnL>
                      <a:noFill/>
                    </a:lnL>
                    <a:lnR>
                      <a:noFill/>
                    </a:lnR>
                    <a:lnT>
                      <a:noFill/>
                    </a:lnT>
                    <a:lnB>
                      <a:noFill/>
                    </a:lnB>
                    <a:noFill/>
                  </a:tcPr>
                </a:tc>
                <a:extLst>
                  <a:ext uri="{0D108BD9-81ED-4DB2-BD59-A6C34878D82A}">
                    <a16:rowId xmlns:a16="http://schemas.microsoft.com/office/drawing/2014/main" val="3435432194"/>
                  </a:ext>
                </a:extLst>
              </a:tr>
              <a:tr h="0">
                <a:tc>
                  <a:txBody>
                    <a:bodyPr/>
                    <a:lstStyle/>
                    <a:p>
                      <a:pPr algn="ctr"/>
                      <a:r>
                        <a:rPr lang="vi-VN" sz="1800" b="1">
                          <a:latin typeface="+mj-lt"/>
                        </a:rPr>
                        <a:t>Không cần thêm embedding vị trí riêng biệt</a:t>
                      </a:r>
                      <a:r>
                        <a:rPr lang="vi-VN" sz="1800">
                          <a:latin typeface="+mj-lt"/>
                        </a:rPr>
                        <a:t> – vì được nhúng trực tiếp vào Q/K</a:t>
                      </a:r>
                    </a:p>
                  </a:txBody>
                  <a:tcPr anchor="ctr">
                    <a:lnL>
                      <a:noFill/>
                    </a:lnL>
                    <a:lnR>
                      <a:noFill/>
                    </a:lnR>
                    <a:lnT>
                      <a:noFill/>
                    </a:lnT>
                    <a:lnB>
                      <a:noFill/>
                    </a:lnB>
                    <a:noFill/>
                  </a:tcPr>
                </a:tc>
                <a:tc>
                  <a:txBody>
                    <a:bodyPr/>
                    <a:lstStyle/>
                    <a:p>
                      <a:pPr algn="ctr"/>
                      <a:r>
                        <a:rPr lang="vi-VN" sz="1800" b="1">
                          <a:latin typeface="+mj-lt"/>
                        </a:rPr>
                        <a:t>Không dùng được cho mô hình không tuần tự</a:t>
                      </a:r>
                      <a:r>
                        <a:rPr lang="vi-VN" sz="1800">
                          <a:latin typeface="+mj-lt"/>
                        </a:rPr>
                        <a:t> – vì RoPE gắn chặt với thứ tự tuần tự</a:t>
                      </a:r>
                    </a:p>
                  </a:txBody>
                  <a:tcPr anchor="ctr">
                    <a:lnL>
                      <a:noFill/>
                    </a:lnL>
                    <a:lnR>
                      <a:noFill/>
                    </a:lnR>
                    <a:lnT>
                      <a:noFill/>
                    </a:lnT>
                    <a:lnB>
                      <a:noFill/>
                    </a:lnB>
                    <a:noFill/>
                  </a:tcPr>
                </a:tc>
                <a:extLst>
                  <a:ext uri="{0D108BD9-81ED-4DB2-BD59-A6C34878D82A}">
                    <a16:rowId xmlns:a16="http://schemas.microsoft.com/office/drawing/2014/main" val="2808507556"/>
                  </a:ext>
                </a:extLst>
              </a:tr>
              <a:tr h="0">
                <a:tc>
                  <a:txBody>
                    <a:bodyPr/>
                    <a:lstStyle/>
                    <a:p>
                      <a:pPr algn="ctr"/>
                      <a:r>
                        <a:rPr lang="vi-VN" sz="1800" b="1">
                          <a:latin typeface="+mj-lt"/>
                        </a:rPr>
                        <a:t>Mở rộng chuỗi dài mượt mà hơn</a:t>
                      </a:r>
                      <a:r>
                        <a:rPr lang="vi-VN" sz="1800">
                          <a:latin typeface="+mj-lt"/>
                        </a:rPr>
                        <a:t> – dễ </a:t>
                      </a:r>
                      <a:r>
                        <a:rPr lang="vi-VN" sz="1800" b="1">
                          <a:latin typeface="+mj-lt"/>
                        </a:rPr>
                        <a:t>extrapolate ra beyond 2048 tokens</a:t>
                      </a:r>
                      <a:r>
                        <a:rPr lang="vi-VN" sz="1800">
                          <a:latin typeface="+mj-lt"/>
                        </a:rPr>
                        <a:t> nếu điều chỉnh tần số hợp lý</a:t>
                      </a:r>
                    </a:p>
                  </a:txBody>
                  <a:tcPr anchor="ctr">
                    <a:lnL>
                      <a:noFill/>
                    </a:lnL>
                    <a:lnR>
                      <a:noFill/>
                    </a:lnR>
                    <a:lnT>
                      <a:noFill/>
                    </a:lnT>
                    <a:lnB>
                      <a:noFill/>
                    </a:lnB>
                    <a:noFill/>
                  </a:tcPr>
                </a:tc>
                <a:tc>
                  <a:txBody>
                    <a:bodyPr/>
                    <a:lstStyle/>
                    <a:p>
                      <a:pPr algn="ctr"/>
                      <a:r>
                        <a:rPr lang="vi-VN" sz="1800" b="1">
                          <a:latin typeface="+mj-lt"/>
                        </a:rPr>
                        <a:t>Không tương thích hoàn toàn với positional bias</a:t>
                      </a:r>
                      <a:r>
                        <a:rPr lang="vi-VN" sz="1800">
                          <a:latin typeface="+mj-lt"/>
                        </a:rPr>
                        <a:t> hoặc encoding khác nếu trộn lẫn</a:t>
                      </a:r>
                    </a:p>
                  </a:txBody>
                  <a:tcPr anchor="ctr">
                    <a:lnL>
                      <a:noFill/>
                    </a:lnL>
                    <a:lnR>
                      <a:noFill/>
                    </a:lnR>
                    <a:lnT>
                      <a:noFill/>
                    </a:lnT>
                    <a:lnB>
                      <a:noFill/>
                    </a:lnB>
                    <a:noFill/>
                  </a:tcPr>
                </a:tc>
                <a:extLst>
                  <a:ext uri="{0D108BD9-81ED-4DB2-BD59-A6C34878D82A}">
                    <a16:rowId xmlns:a16="http://schemas.microsoft.com/office/drawing/2014/main" val="420483424"/>
                  </a:ext>
                </a:extLst>
              </a:tr>
              <a:tr h="0">
                <a:tc>
                  <a:txBody>
                    <a:bodyPr/>
                    <a:lstStyle/>
                    <a:p>
                      <a:pPr algn="ctr"/>
                      <a:r>
                        <a:rPr lang="en-US" sz="1800" b="1">
                          <a:latin typeface="Times New Roman" panose="02020603050405020304" pitchFamily="18" charset="0"/>
                          <a:cs typeface="Times New Roman" panose="02020603050405020304" pitchFamily="18" charset="0"/>
                        </a:rPr>
                        <a:t>Dễ tích hợp vào Transformer</a:t>
                      </a:r>
                      <a:r>
                        <a:rPr lang="en-US" sz="1800">
                          <a:latin typeface="Times New Roman" panose="02020603050405020304" pitchFamily="18" charset="0"/>
                          <a:cs typeface="Times New Roman" panose="02020603050405020304" pitchFamily="18" charset="0"/>
                        </a:rPr>
                        <a:t> – thay vì cộng positional encoding, RoPE </a:t>
                      </a:r>
                      <a:r>
                        <a:rPr lang="en-US" sz="1800" b="1">
                          <a:latin typeface="Times New Roman" panose="02020603050405020304" pitchFamily="18" charset="0"/>
                          <a:cs typeface="Times New Roman" panose="02020603050405020304" pitchFamily="18" charset="0"/>
                        </a:rPr>
                        <a:t>nhân phép quay trực tiếp vào Q/K</a:t>
                      </a:r>
                      <a:endParaRPr lang="en-US" sz="180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tc>
                  <a:txBody>
                    <a:bodyPr/>
                    <a:lstStyle/>
                    <a:p>
                      <a:pPr algn="ctr"/>
                      <a:r>
                        <a:rPr lang="en-US" sz="1800" b="1">
                          <a:latin typeface="Times New Roman" panose="02020603050405020304" pitchFamily="18" charset="0"/>
                          <a:cs typeface="Times New Roman" panose="02020603050405020304" pitchFamily="18" charset="0"/>
                        </a:rPr>
                        <a:t>Độ chính xác giảm nếu không khớp embedding/tần số</a:t>
                      </a:r>
                      <a:r>
                        <a:rPr lang="en-US" sz="1800">
                          <a:latin typeface="Times New Roman" panose="02020603050405020304" pitchFamily="18" charset="0"/>
                          <a:cs typeface="Times New Roman" panose="02020603050405020304" pitchFamily="18" charset="0"/>
                        </a:rPr>
                        <a:t> – cần hiệu chỉnh kỹ khi tăng chiều dài</a:t>
                      </a:r>
                    </a:p>
                  </a:txBody>
                  <a:tcPr anchor="ctr">
                    <a:lnL>
                      <a:noFill/>
                    </a:lnL>
                    <a:lnR>
                      <a:noFill/>
                    </a:lnR>
                    <a:lnT>
                      <a:noFill/>
                    </a:lnT>
                    <a:lnB>
                      <a:noFill/>
                    </a:lnB>
                    <a:noFill/>
                  </a:tcPr>
                </a:tc>
                <a:extLst>
                  <a:ext uri="{0D108BD9-81ED-4DB2-BD59-A6C34878D82A}">
                    <a16:rowId xmlns:a16="http://schemas.microsoft.com/office/drawing/2014/main" val="2524587831"/>
                  </a:ext>
                </a:extLst>
              </a:tr>
              <a:tr h="0">
                <a:tc>
                  <a:txBody>
                    <a:bodyPr/>
                    <a:lstStyle/>
                    <a:p>
                      <a:pPr algn="ctr"/>
                      <a:r>
                        <a:rPr lang="vi-VN" sz="1800" b="1">
                          <a:latin typeface="+mj-lt"/>
                        </a:rPr>
                        <a:t>Hỗ trợ tốt cho decoding tuần tự (autoregressive)</a:t>
                      </a:r>
                      <a:r>
                        <a:rPr lang="vi-VN" sz="1800">
                          <a:latin typeface="+mj-lt"/>
                        </a:rPr>
                        <a:t> – như trong GPT</a:t>
                      </a:r>
                    </a:p>
                  </a:txBody>
                  <a:tcPr anchor="ctr">
                    <a:lnL>
                      <a:noFill/>
                    </a:lnL>
                    <a:lnR>
                      <a:noFill/>
                    </a:lnR>
                    <a:lnT>
                      <a:noFill/>
                    </a:lnT>
                    <a:lnB>
                      <a:noFill/>
                    </a:lnB>
                    <a:noFill/>
                  </a:tcPr>
                </a:tc>
                <a:tc>
                  <a:txBody>
                    <a:bodyPr/>
                    <a:lstStyle/>
                    <a:p>
                      <a:pPr algn="ctr"/>
                      <a:r>
                        <a:rPr lang="vi-VN" sz="1800" b="1" dirty="0">
                          <a:latin typeface="+mj-lt"/>
                        </a:rPr>
                        <a:t>Khó dùng lại trong các kiến trúc khác</a:t>
                      </a:r>
                      <a:r>
                        <a:rPr lang="vi-VN" sz="1800" dirty="0">
                          <a:latin typeface="+mj-lt"/>
                        </a:rPr>
                        <a:t> như BERT-style bidirectional attention</a:t>
                      </a:r>
                    </a:p>
                  </a:txBody>
                  <a:tcPr anchor="ctr">
                    <a:lnL>
                      <a:noFill/>
                    </a:lnL>
                    <a:lnR>
                      <a:noFill/>
                    </a:lnR>
                    <a:lnT>
                      <a:noFill/>
                    </a:lnT>
                    <a:lnB>
                      <a:noFill/>
                    </a:lnB>
                    <a:noFill/>
                  </a:tcPr>
                </a:tc>
                <a:extLst>
                  <a:ext uri="{0D108BD9-81ED-4DB2-BD59-A6C34878D82A}">
                    <a16:rowId xmlns:a16="http://schemas.microsoft.com/office/drawing/2014/main" val="3382520264"/>
                  </a:ext>
                </a:extLst>
              </a:tr>
            </a:tbl>
          </a:graphicData>
        </a:graphic>
      </p:graphicFrame>
    </p:spTree>
    <p:extLst>
      <p:ext uri="{BB962C8B-B14F-4D97-AF65-F5344CB8AC3E}">
        <p14:creationId xmlns:p14="http://schemas.microsoft.com/office/powerpoint/2010/main" val="2720247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805B0-1774-5345-F144-329040BE4B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BD2AB6-2D4C-138D-5989-BB74E7B83826}"/>
              </a:ext>
            </a:extLst>
          </p:cNvPr>
          <p:cNvSpPr>
            <a:spLocks noGrp="1"/>
          </p:cNvSpPr>
          <p:nvPr>
            <p:ph type="title"/>
          </p:nvPr>
        </p:nvSpPr>
        <p:spPr>
          <a:xfrm>
            <a:off x="226208" y="115678"/>
            <a:ext cx="8520600" cy="763500"/>
          </a:xfrm>
        </p:spPr>
        <p:txBody>
          <a:bodyPr>
            <a:normAutofit/>
          </a:bodyPr>
          <a:lstStyle/>
          <a:p>
            <a:r>
              <a:rPr lang="en-US" dirty="0">
                <a:latin typeface="Times New Roman" panose="02020603050405020304" pitchFamily="18" charset="0"/>
                <a:cs typeface="Times New Roman" panose="02020603050405020304" pitchFamily="18" charset="0"/>
              </a:rPr>
              <a:t>So </a:t>
            </a:r>
            <a:r>
              <a:rPr lang="en-US" dirty="0" err="1">
                <a:latin typeface="Times New Roman" panose="02020603050405020304" pitchFamily="18" charset="0"/>
                <a:cs typeface="Times New Roman" panose="02020603050405020304" pitchFamily="18" charset="0"/>
              </a:rPr>
              <a:t>sánh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tạp</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B507AFB-9DE6-B160-08E4-723B4EBCD9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7B1EFEC0-A73D-7ACA-B83E-5E65A00D0FF1}"/>
                  </a:ext>
                </a:extLst>
              </p:cNvPr>
              <p:cNvGraphicFramePr>
                <a:graphicFrameLocks noGrp="1"/>
              </p:cNvGraphicFramePr>
              <p:nvPr>
                <p:extLst>
                  <p:ext uri="{D42A27DB-BD31-4B8C-83A1-F6EECF244321}">
                    <p14:modId xmlns:p14="http://schemas.microsoft.com/office/powerpoint/2010/main" val="697718271"/>
                  </p:ext>
                </p:extLst>
              </p:nvPr>
            </p:nvGraphicFramePr>
            <p:xfrm>
              <a:off x="924056" y="1381342"/>
              <a:ext cx="7295888" cy="5129110"/>
            </p:xfrm>
            <a:graphic>
              <a:graphicData uri="http://schemas.openxmlformats.org/drawingml/2006/table">
                <a:tbl>
                  <a:tblPr/>
                  <a:tblGrid>
                    <a:gridCol w="1823972">
                      <a:extLst>
                        <a:ext uri="{9D8B030D-6E8A-4147-A177-3AD203B41FA5}">
                          <a16:colId xmlns:a16="http://schemas.microsoft.com/office/drawing/2014/main" val="1973256043"/>
                        </a:ext>
                      </a:extLst>
                    </a:gridCol>
                    <a:gridCol w="1823972">
                      <a:extLst>
                        <a:ext uri="{9D8B030D-6E8A-4147-A177-3AD203B41FA5}">
                          <a16:colId xmlns:a16="http://schemas.microsoft.com/office/drawing/2014/main" val="4092499015"/>
                        </a:ext>
                      </a:extLst>
                    </a:gridCol>
                    <a:gridCol w="1823972">
                      <a:extLst>
                        <a:ext uri="{9D8B030D-6E8A-4147-A177-3AD203B41FA5}">
                          <a16:colId xmlns:a16="http://schemas.microsoft.com/office/drawing/2014/main" val="186547076"/>
                        </a:ext>
                      </a:extLst>
                    </a:gridCol>
                    <a:gridCol w="1823972">
                      <a:extLst>
                        <a:ext uri="{9D8B030D-6E8A-4147-A177-3AD203B41FA5}">
                          <a16:colId xmlns:a16="http://schemas.microsoft.com/office/drawing/2014/main" val="1524256009"/>
                        </a:ext>
                      </a:extLst>
                    </a:gridCol>
                  </a:tblGrid>
                  <a:tr h="227229">
                    <a:tc>
                      <a:txBody>
                        <a:bodyPr/>
                        <a:lstStyle/>
                        <a:p>
                          <a:pPr algn="ctr"/>
                          <a:r>
                            <a:rPr lang="vi-VN" sz="1400" b="1">
                              <a:latin typeface="+mj-lt"/>
                            </a:rPr>
                            <a:t>Cơ chế attention</a:t>
                          </a:r>
                        </a:p>
                      </a:txBody>
                      <a:tcPr marL="66328" marR="66328" marT="33164" marB="33164" anchor="ctr">
                        <a:lnL>
                          <a:noFill/>
                        </a:lnL>
                        <a:lnR>
                          <a:noFill/>
                        </a:lnR>
                        <a:lnT>
                          <a:noFill/>
                        </a:lnT>
                        <a:lnB>
                          <a:noFill/>
                        </a:lnB>
                        <a:noFill/>
                      </a:tcPr>
                    </a:tc>
                    <a:tc>
                      <a:txBody>
                        <a:bodyPr/>
                        <a:lstStyle/>
                        <a:p>
                          <a:pPr algn="ctr"/>
                          <a:r>
                            <a:rPr lang="en-US" sz="1400" b="1">
                              <a:latin typeface="Times New Roman" panose="02020603050405020304" pitchFamily="18" charset="0"/>
                              <a:cs typeface="Times New Roman" panose="02020603050405020304" pitchFamily="18" charset="0"/>
                            </a:rPr>
                            <a:t>Độ phức tạp thời gian</a:t>
                          </a:r>
                        </a:p>
                      </a:txBody>
                      <a:tcPr marL="66328" marR="66328" marT="33164" marB="33164" anchor="ctr">
                        <a:lnL>
                          <a:noFill/>
                        </a:lnL>
                        <a:lnR>
                          <a:noFill/>
                        </a:lnR>
                        <a:lnT>
                          <a:noFill/>
                        </a:lnT>
                        <a:lnB>
                          <a:noFill/>
                        </a:lnB>
                        <a:noFill/>
                      </a:tcPr>
                    </a:tc>
                    <a:tc>
                      <a:txBody>
                        <a:bodyPr/>
                        <a:lstStyle/>
                        <a:p>
                          <a:pPr algn="ctr"/>
                          <a:r>
                            <a:rPr lang="en-US" sz="1400" b="1">
                              <a:latin typeface="Times New Roman" panose="02020603050405020304" pitchFamily="18" charset="0"/>
                              <a:cs typeface="Times New Roman" panose="02020603050405020304" pitchFamily="18" charset="0"/>
                            </a:rPr>
                            <a:t>Độ phức tạp bộ nhớ</a:t>
                          </a:r>
                        </a:p>
                      </a:txBody>
                      <a:tcPr marL="66328" marR="66328" marT="33164" marB="33164" anchor="ctr">
                        <a:lnL>
                          <a:noFill/>
                        </a:lnL>
                        <a:lnR>
                          <a:noFill/>
                        </a:lnR>
                        <a:lnT>
                          <a:noFill/>
                        </a:lnT>
                        <a:lnB>
                          <a:noFill/>
                        </a:lnB>
                        <a:noFill/>
                      </a:tcPr>
                    </a:tc>
                    <a:tc>
                      <a:txBody>
                        <a:bodyPr/>
                        <a:lstStyle/>
                        <a:p>
                          <a:pPr algn="ctr"/>
                          <a:r>
                            <a:rPr lang="en-US" sz="1400" b="1">
                              <a:latin typeface="Times New Roman" panose="02020603050405020304" pitchFamily="18" charset="0"/>
                              <a:cs typeface="Times New Roman" panose="02020603050405020304" pitchFamily="18" charset="0"/>
                            </a:rPr>
                            <a:t>Đặc điểm chính</a:t>
                          </a:r>
                        </a:p>
                      </a:txBody>
                      <a:tcPr marL="66328" marR="66328" marT="33164" marB="33164" anchor="ctr">
                        <a:lnL>
                          <a:noFill/>
                        </a:lnL>
                        <a:lnR>
                          <a:noFill/>
                        </a:lnR>
                        <a:lnT>
                          <a:noFill/>
                        </a:lnT>
                        <a:lnB>
                          <a:noFill/>
                        </a:lnB>
                        <a:noFill/>
                      </a:tcPr>
                    </a:tc>
                    <a:extLst>
                      <a:ext uri="{0D108BD9-81ED-4DB2-BD59-A6C34878D82A}">
                        <a16:rowId xmlns:a16="http://schemas.microsoft.com/office/drawing/2014/main" val="435871968"/>
                      </a:ext>
                    </a:extLst>
                  </a:tr>
                  <a:tr h="704411">
                    <a:tc>
                      <a:txBody>
                        <a:bodyPr/>
                        <a:lstStyle/>
                        <a:p>
                          <a:pPr algn="ctr"/>
                          <a:r>
                            <a:rPr lang="en-US" sz="1200" b="1" dirty="0" err="1">
                              <a:latin typeface="Times New Roman" panose="02020603050405020304" pitchFamily="18" charset="0"/>
                              <a:cs typeface="Times New Roman" panose="02020603050405020304" pitchFamily="18" charset="0"/>
                            </a:rPr>
                            <a:t>Selft</a:t>
                          </a:r>
                          <a:r>
                            <a:rPr lang="en-US" sz="1200" b="1" dirty="0">
                              <a:latin typeface="Times New Roman" panose="02020603050405020304" pitchFamily="18" charset="0"/>
                              <a:cs typeface="Times New Roman" panose="02020603050405020304" pitchFamily="18" charset="0"/>
                            </a:rPr>
                            <a:t> Attention</a:t>
                          </a:r>
                          <a:endParaRPr lang="en-US" sz="1200" dirty="0">
                            <a:latin typeface="Times New Roman" panose="02020603050405020304" pitchFamily="18" charset="0"/>
                            <a:cs typeface="Times New Roman" panose="02020603050405020304" pitchFamily="18" charset="0"/>
                          </a:endParaRPr>
                        </a:p>
                      </a:txBody>
                      <a:tcPr marL="66328" marR="66328" marT="33164" marB="33164" anchor="ctr">
                        <a:lnL>
                          <a:noFill/>
                        </a:lnL>
                        <a:lnR>
                          <a:noFill/>
                        </a:lnR>
                        <a:lnT>
                          <a:noFill/>
                        </a:lnT>
                        <a:lnB>
                          <a:noFill/>
                        </a:lnB>
                        <a:noFill/>
                      </a:tcP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𝑂</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𝑛</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r>
                                  <a:rPr lang="en-US" sz="1200" b="0" i="1" smtClean="0">
                                    <a:latin typeface="Cambria Math" panose="02040503050406030204" pitchFamily="18" charset="0"/>
                                  </a:rPr>
                                  <m:t>𝑑</m:t>
                                </m:r>
                                <m:r>
                                  <a:rPr lang="en-US" sz="1200" b="0" i="1" smtClean="0">
                                    <a:latin typeface="Cambria Math" panose="02040503050406030204" pitchFamily="18" charset="0"/>
                                  </a:rPr>
                                  <m:t>)</m:t>
                                </m:r>
                              </m:oMath>
                            </m:oMathPara>
                          </a14:m>
                          <a:endParaRPr lang="pt-BR" sz="1200" dirty="0">
                            <a:latin typeface="+mj-lt"/>
                          </a:endParaRPr>
                        </a:p>
                      </a:txBody>
                      <a:tcPr marL="66328" marR="66328" marT="33164" marB="33164" anchor="ctr">
                        <a:lnL>
                          <a:noFill/>
                        </a:lnL>
                        <a:lnR>
                          <a:noFill/>
                        </a:lnR>
                        <a:lnT>
                          <a:noFill/>
                        </a:lnT>
                        <a:lnB>
                          <a:noFill/>
                        </a:lnB>
                        <a:noFill/>
                      </a:tcP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𝑂</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𝑛</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oMath>
                            </m:oMathPara>
                          </a14:m>
                          <a:endParaRPr lang="pt-BR" sz="1200" dirty="0">
                            <a:latin typeface="+mj-lt"/>
                          </a:endParaRPr>
                        </a:p>
                      </a:txBody>
                      <a:tcPr marL="66328" marR="66328" marT="33164" marB="33164" anchor="ctr">
                        <a:lnL>
                          <a:noFill/>
                        </a:lnL>
                        <a:lnR>
                          <a:noFill/>
                        </a:lnR>
                        <a:lnT>
                          <a:noFill/>
                        </a:lnT>
                        <a:lnB>
                          <a:noFill/>
                        </a:lnB>
                        <a:noFill/>
                      </a:tcPr>
                    </a:tc>
                    <a:tc>
                      <a:txBody>
                        <a:bodyPr/>
                        <a:lstStyle/>
                        <a:p>
                          <a:pPr algn="ctr"/>
                          <a:r>
                            <a:rPr lang="vi-VN" sz="1200">
                              <a:latin typeface="+mj-lt"/>
                            </a:rPr>
                            <a:t>Dễ hiểu, chỉ dùng 1 "hướng nhìn" nên hạn chế khả năng mô hình hóa</a:t>
                          </a:r>
                        </a:p>
                      </a:txBody>
                      <a:tcPr marL="66328" marR="66328" marT="33164" marB="33164" anchor="ctr">
                        <a:lnL>
                          <a:noFill/>
                        </a:lnL>
                        <a:lnR>
                          <a:noFill/>
                        </a:lnR>
                        <a:lnT>
                          <a:noFill/>
                        </a:lnT>
                        <a:lnB>
                          <a:noFill/>
                        </a:lnB>
                        <a:noFill/>
                      </a:tcPr>
                    </a:tc>
                    <a:extLst>
                      <a:ext uri="{0D108BD9-81ED-4DB2-BD59-A6C34878D82A}">
                        <a16:rowId xmlns:a16="http://schemas.microsoft.com/office/drawing/2014/main" val="322652235"/>
                      </a:ext>
                    </a:extLst>
                  </a:tr>
                  <a:tr h="545350">
                    <a:tc>
                      <a:txBody>
                        <a:bodyPr/>
                        <a:lstStyle/>
                        <a:p>
                          <a:pPr algn="ctr"/>
                          <a:r>
                            <a:rPr lang="en-US" sz="1200" b="1">
                              <a:latin typeface="Times New Roman" panose="02020603050405020304" pitchFamily="18" charset="0"/>
                              <a:cs typeface="Times New Roman" panose="02020603050405020304" pitchFamily="18" charset="0"/>
                            </a:rPr>
                            <a:t>Multi-Head Attention</a:t>
                          </a:r>
                          <a:endParaRPr lang="en-US" sz="1200">
                            <a:latin typeface="Times New Roman" panose="02020603050405020304" pitchFamily="18" charset="0"/>
                            <a:cs typeface="Times New Roman" panose="02020603050405020304" pitchFamily="18" charset="0"/>
                          </a:endParaRPr>
                        </a:p>
                      </a:txBody>
                      <a:tcPr marL="66328" marR="66328" marT="33164" marB="33164" anchor="ctr">
                        <a:lnL>
                          <a:noFill/>
                        </a:lnL>
                        <a:lnR>
                          <a:noFill/>
                        </a:lnR>
                        <a:lnT>
                          <a:noFill/>
                        </a:lnT>
                        <a:lnB>
                          <a:noFill/>
                        </a:lnB>
                        <a:noFill/>
                      </a:tcP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𝑂</m:t>
                                </m:r>
                                <m:r>
                                  <a:rPr lang="en-US" sz="1200" b="0" i="1" smtClean="0">
                                    <a:latin typeface="Cambria Math" panose="02040503050406030204" pitchFamily="18" charset="0"/>
                                  </a:rPr>
                                  <m:t>(</m:t>
                                </m:r>
                                <m:r>
                                  <a:rPr lang="en-US" sz="1200" b="0" i="1" smtClean="0">
                                    <a:latin typeface="Cambria Math" panose="02040503050406030204" pitchFamily="18" charset="0"/>
                                  </a:rPr>
                                  <m:t>h</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𝑛</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𝑑</m:t>
                                    </m:r>
                                  </m:e>
                                  <m:sub>
                                    <m:r>
                                      <a:rPr lang="en-US" sz="1200" b="0" i="1" smtClean="0">
                                        <a:latin typeface="Cambria Math" panose="02040503050406030204" pitchFamily="18" charset="0"/>
                                      </a:rPr>
                                      <m:t>h</m:t>
                                    </m:r>
                                  </m:sub>
                                </m:sSub>
                                <m:r>
                                  <a:rPr lang="en-US" sz="1200" b="0" i="1" smtClean="0">
                                    <a:latin typeface="Cambria Math" panose="02040503050406030204" pitchFamily="18" charset="0"/>
                                  </a:rPr>
                                  <m:t>)</m:t>
                                </m:r>
                              </m:oMath>
                            </m:oMathPara>
                          </a14:m>
                          <a:endParaRPr lang="pt-BR" sz="1200" dirty="0">
                            <a:latin typeface="+mj-lt"/>
                          </a:endParaRPr>
                        </a:p>
                      </a:txBody>
                      <a:tcPr marL="66328" marR="66328" marT="33164" marB="33164" anchor="ctr">
                        <a:lnL>
                          <a:noFill/>
                        </a:lnL>
                        <a:lnR>
                          <a:noFill/>
                        </a:lnR>
                        <a:lnT>
                          <a:noFill/>
                        </a:lnT>
                        <a:lnB>
                          <a:noFill/>
                        </a:lnB>
                        <a:noFill/>
                      </a:tcP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𝑂</m:t>
                                </m:r>
                                <m:r>
                                  <a:rPr lang="en-US" sz="1200" b="0" i="1" smtClean="0">
                                    <a:latin typeface="Cambria Math" panose="02040503050406030204" pitchFamily="18" charset="0"/>
                                  </a:rPr>
                                  <m:t>(</m:t>
                                </m:r>
                                <m:r>
                                  <a:rPr lang="en-US" sz="1200" b="0" i="1" smtClean="0">
                                    <a:latin typeface="Cambria Math" panose="02040503050406030204" pitchFamily="18" charset="0"/>
                                  </a:rPr>
                                  <m:t>h</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𝑛</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oMath>
                            </m:oMathPara>
                          </a14:m>
                          <a:endParaRPr lang="pt-BR" sz="1200" dirty="0">
                            <a:latin typeface="+mj-lt"/>
                          </a:endParaRPr>
                        </a:p>
                      </a:txBody>
                      <a:tcPr marL="66328" marR="66328" marT="33164" marB="33164" anchor="ctr">
                        <a:lnL>
                          <a:noFill/>
                        </a:lnL>
                        <a:lnR>
                          <a:noFill/>
                        </a:lnR>
                        <a:lnT>
                          <a:noFill/>
                        </a:lnT>
                        <a:lnB>
                          <a:noFill/>
                        </a:lnB>
                        <a:noFill/>
                      </a:tcPr>
                    </a:tc>
                    <a:tc>
                      <a:txBody>
                        <a:bodyPr/>
                        <a:lstStyle/>
                        <a:p>
                          <a:pPr algn="ctr"/>
                          <a:r>
                            <a:rPr lang="vi-VN" sz="1200">
                              <a:latin typeface="+mj-lt"/>
                            </a:rPr>
                            <a:t>Dùng nhiều đầu attention song song (thường h = 8 hoặc 12)</a:t>
                          </a:r>
                        </a:p>
                      </a:txBody>
                      <a:tcPr marL="66328" marR="66328" marT="33164" marB="33164" anchor="ctr">
                        <a:lnL>
                          <a:noFill/>
                        </a:lnL>
                        <a:lnR>
                          <a:noFill/>
                        </a:lnR>
                        <a:lnT>
                          <a:noFill/>
                        </a:lnT>
                        <a:lnB>
                          <a:noFill/>
                        </a:lnB>
                        <a:noFill/>
                      </a:tcPr>
                    </a:tc>
                    <a:extLst>
                      <a:ext uri="{0D108BD9-81ED-4DB2-BD59-A6C34878D82A}">
                        <a16:rowId xmlns:a16="http://schemas.microsoft.com/office/drawing/2014/main" val="1164073410"/>
                      </a:ext>
                    </a:extLst>
                  </a:tr>
                  <a:tr h="545350">
                    <a:tc>
                      <a:txBody>
                        <a:bodyPr/>
                        <a:lstStyle/>
                        <a:p>
                          <a:pPr algn="ctr"/>
                          <a:r>
                            <a:rPr lang="en-US" sz="1200" b="1">
                              <a:latin typeface="Times New Roman" panose="02020603050405020304" pitchFamily="18" charset="0"/>
                              <a:cs typeface="Times New Roman" panose="02020603050405020304" pitchFamily="18" charset="0"/>
                            </a:rPr>
                            <a:t>MQA (Multi-Query)</a:t>
                          </a:r>
                          <a:endParaRPr lang="en-US" sz="1200">
                            <a:latin typeface="Times New Roman" panose="02020603050405020304" pitchFamily="18" charset="0"/>
                            <a:cs typeface="Times New Roman" panose="02020603050405020304" pitchFamily="18" charset="0"/>
                          </a:endParaRPr>
                        </a:p>
                      </a:txBody>
                      <a:tcPr marL="66328" marR="66328" marT="33164" marB="33164" anchor="ctr">
                        <a:lnL>
                          <a:noFill/>
                        </a:lnL>
                        <a:lnR>
                          <a:noFill/>
                        </a:lnR>
                        <a:lnT>
                          <a:noFill/>
                        </a:lnT>
                        <a:lnB>
                          <a:noFill/>
                        </a:lnB>
                        <a:noFill/>
                      </a:tcP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𝑂</m:t>
                                </m:r>
                                <m:r>
                                  <a:rPr lang="en-US" sz="1200" b="0" i="1" smtClean="0">
                                    <a:latin typeface="Cambria Math" panose="02040503050406030204" pitchFamily="18" charset="0"/>
                                  </a:rPr>
                                  <m:t>(</m:t>
                                </m:r>
                                <m:r>
                                  <a:rPr lang="en-US" sz="1200" b="0" i="1" smtClean="0">
                                    <a:latin typeface="Cambria Math" panose="02040503050406030204" pitchFamily="18" charset="0"/>
                                  </a:rPr>
                                  <m:t>h</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𝑛</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𝑑</m:t>
                                    </m:r>
                                  </m:e>
                                  <m:sub>
                                    <m:r>
                                      <a:rPr lang="en-US" sz="1200" b="0" i="1" smtClean="0">
                                        <a:latin typeface="Cambria Math" panose="02040503050406030204" pitchFamily="18" charset="0"/>
                                      </a:rPr>
                                      <m:t>h</m:t>
                                    </m:r>
                                  </m:sub>
                                </m:sSub>
                                <m:r>
                                  <a:rPr lang="en-US" sz="1200" b="0" i="1" smtClean="0">
                                    <a:latin typeface="Cambria Math" panose="02040503050406030204" pitchFamily="18" charset="0"/>
                                  </a:rPr>
                                  <m:t>)</m:t>
                                </m:r>
                              </m:oMath>
                            </m:oMathPara>
                          </a14:m>
                          <a:endParaRPr lang="pt-BR" sz="1200" dirty="0">
                            <a:latin typeface="+mj-lt"/>
                          </a:endParaRPr>
                        </a:p>
                      </a:txBody>
                      <a:tcPr marL="66328" marR="66328" marT="33164" marB="33164" anchor="ctr">
                        <a:lnL>
                          <a:noFill/>
                        </a:lnL>
                        <a:lnR>
                          <a:noFill/>
                        </a:lnR>
                        <a:lnT>
                          <a:noFill/>
                        </a:lnT>
                        <a:lnB>
                          <a:noFill/>
                        </a:lnB>
                        <a:noFill/>
                      </a:tcP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𝑂</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𝑑</m:t>
                                </m:r>
                                <m:r>
                                  <a:rPr lang="en-US" sz="1200" b="0" i="1" smtClean="0">
                                    <a:latin typeface="Cambria Math" panose="02040503050406030204" pitchFamily="18" charset="0"/>
                                  </a:rPr>
                                  <m:t>)</m:t>
                                </m:r>
                              </m:oMath>
                            </m:oMathPara>
                          </a14:m>
                          <a:endParaRPr lang="pt-BR" sz="1200" dirty="0">
                            <a:latin typeface="+mj-lt"/>
                          </a:endParaRPr>
                        </a:p>
                      </a:txBody>
                      <a:tcPr marL="66328" marR="66328" marT="33164" marB="33164" anchor="ctr">
                        <a:lnL>
                          <a:noFill/>
                        </a:lnL>
                        <a:lnR>
                          <a:noFill/>
                        </a:lnR>
                        <a:lnT>
                          <a:noFill/>
                        </a:lnT>
                        <a:lnB>
                          <a:noFill/>
                        </a:lnB>
                        <a:noFill/>
                      </a:tcPr>
                    </a:tc>
                    <a:tc>
                      <a:txBody>
                        <a:bodyPr/>
                        <a:lstStyle/>
                        <a:p>
                          <a:pPr algn="ctr"/>
                          <a:r>
                            <a:rPr lang="vi-VN" sz="1200" dirty="0">
                              <a:latin typeface="+mj-lt"/>
                            </a:rPr>
                            <a:t>Nhiều Q, nhưng </a:t>
                          </a:r>
                          <a:r>
                            <a:rPr lang="vi-VN" sz="1200" b="1" dirty="0">
                              <a:latin typeface="+mj-lt"/>
                            </a:rPr>
                            <a:t>chung K và V</a:t>
                          </a:r>
                          <a:r>
                            <a:rPr lang="vi-VN" sz="1200" dirty="0">
                              <a:latin typeface="+mj-lt"/>
                            </a:rPr>
                            <a:t> → tiết kiệm RAM &amp; tăng tốc độ</a:t>
                          </a:r>
                        </a:p>
                      </a:txBody>
                      <a:tcPr marL="66328" marR="66328" marT="33164" marB="33164" anchor="ctr">
                        <a:lnL>
                          <a:noFill/>
                        </a:lnL>
                        <a:lnR>
                          <a:noFill/>
                        </a:lnR>
                        <a:lnT>
                          <a:noFill/>
                        </a:lnT>
                        <a:lnB>
                          <a:noFill/>
                        </a:lnB>
                        <a:noFill/>
                      </a:tcPr>
                    </a:tc>
                    <a:extLst>
                      <a:ext uri="{0D108BD9-81ED-4DB2-BD59-A6C34878D82A}">
                        <a16:rowId xmlns:a16="http://schemas.microsoft.com/office/drawing/2014/main" val="1576768515"/>
                      </a:ext>
                    </a:extLst>
                  </a:tr>
                  <a:tr h="704411">
                    <a:tc>
                      <a:txBody>
                        <a:bodyPr/>
                        <a:lstStyle/>
                        <a:p>
                          <a:pPr algn="ctr"/>
                          <a:r>
                            <a:rPr lang="en-US" sz="1200" b="1">
                              <a:latin typeface="Times New Roman" panose="02020603050405020304" pitchFamily="18" charset="0"/>
                              <a:cs typeface="Times New Roman" panose="02020603050405020304" pitchFamily="18" charset="0"/>
                            </a:rPr>
                            <a:t>GQA (Grouped Query)</a:t>
                          </a:r>
                          <a:endParaRPr lang="en-US" sz="1200">
                            <a:latin typeface="Times New Roman" panose="02020603050405020304" pitchFamily="18" charset="0"/>
                            <a:cs typeface="Times New Roman" panose="02020603050405020304" pitchFamily="18" charset="0"/>
                          </a:endParaRPr>
                        </a:p>
                      </a:txBody>
                      <a:tcPr marL="66328" marR="66328" marT="33164" marB="33164" anchor="ctr">
                        <a:lnL>
                          <a:noFill/>
                        </a:lnL>
                        <a:lnR>
                          <a:noFill/>
                        </a:lnR>
                        <a:lnT>
                          <a:noFill/>
                        </a:lnT>
                        <a:lnB>
                          <a:noFill/>
                        </a:lnB>
                        <a:noFill/>
                      </a:tcP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𝑂</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𝑛</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𝑔</m:t>
                                    </m:r>
                                  </m:den>
                                </m:f>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𝑑</m:t>
                                </m:r>
                                <m:r>
                                  <a:rPr lang="en-US" sz="1200" b="0" i="1" smtClean="0">
                                    <a:latin typeface="Cambria Math" panose="02040503050406030204" pitchFamily="18" charset="0"/>
                                  </a:rPr>
                                  <m:t>)</m:t>
                                </m:r>
                              </m:oMath>
                            </m:oMathPara>
                          </a14:m>
                          <a:endParaRPr lang="pt-BR" sz="1200" dirty="0">
                            <a:latin typeface="+mj-lt"/>
                          </a:endParaRPr>
                        </a:p>
                      </a:txBody>
                      <a:tcPr marL="66328" marR="66328" marT="33164" marB="33164" anchor="ctr">
                        <a:lnL>
                          <a:noFill/>
                        </a:lnL>
                        <a:lnR>
                          <a:noFill/>
                        </a:lnR>
                        <a:lnT>
                          <a:noFill/>
                        </a:lnT>
                        <a:lnB>
                          <a:noFill/>
                        </a:lnB>
                        <a:noFill/>
                      </a:tcP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𝑂</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𝑛</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𝑔</m:t>
                                    </m:r>
                                  </m:den>
                                </m:f>
                                <m:r>
                                  <a:rPr lang="en-US" sz="1200" b="0" i="1" smtClean="0">
                                    <a:latin typeface="Cambria Math" panose="02040503050406030204" pitchFamily="18" charset="0"/>
                                  </a:rPr>
                                  <m:t>)</m:t>
                                </m:r>
                              </m:oMath>
                            </m:oMathPara>
                          </a14:m>
                          <a:endParaRPr lang="pt-BR" sz="1200" dirty="0">
                            <a:latin typeface="+mj-lt"/>
                          </a:endParaRPr>
                        </a:p>
                      </a:txBody>
                      <a:tcPr marL="66328" marR="66328" marT="33164" marB="33164" anchor="ctr">
                        <a:lnL>
                          <a:noFill/>
                        </a:lnL>
                        <a:lnR>
                          <a:noFill/>
                        </a:lnR>
                        <a:lnT>
                          <a:noFill/>
                        </a:lnT>
                        <a:lnB>
                          <a:noFill/>
                        </a:lnB>
                        <a:noFill/>
                      </a:tcPr>
                    </a:tc>
                    <a:tc>
                      <a:txBody>
                        <a:bodyPr/>
                        <a:lstStyle/>
                        <a:p>
                          <a:pPr algn="ctr"/>
                          <a:r>
                            <a:rPr lang="en-US" sz="1200">
                              <a:latin typeface="+mj-lt"/>
                            </a:rPr>
                            <a:t>Chia Q thành nhóm g, mỗi nhóm dùng chung K/V → cân bằng giữa Multi-head và MQA</a:t>
                          </a:r>
                        </a:p>
                      </a:txBody>
                      <a:tcPr marL="66328" marR="66328" marT="33164" marB="33164" anchor="ctr">
                        <a:lnL>
                          <a:noFill/>
                        </a:lnL>
                        <a:lnR>
                          <a:noFill/>
                        </a:lnR>
                        <a:lnT>
                          <a:noFill/>
                        </a:lnT>
                        <a:lnB>
                          <a:noFill/>
                        </a:lnB>
                        <a:noFill/>
                      </a:tcPr>
                    </a:tc>
                    <a:extLst>
                      <a:ext uri="{0D108BD9-81ED-4DB2-BD59-A6C34878D82A}">
                        <a16:rowId xmlns:a16="http://schemas.microsoft.com/office/drawing/2014/main" val="1223361034"/>
                      </a:ext>
                    </a:extLst>
                  </a:tr>
                  <a:tr h="704411">
                    <a:tc>
                      <a:txBody>
                        <a:bodyPr/>
                        <a:lstStyle/>
                        <a:p>
                          <a:pPr algn="ctr"/>
                          <a:r>
                            <a:rPr lang="en-US" sz="1200" b="1" dirty="0">
                              <a:latin typeface="Times New Roman" panose="02020603050405020304" pitchFamily="18" charset="0"/>
                              <a:cs typeface="Times New Roman" panose="02020603050405020304" pitchFamily="18" charset="0"/>
                            </a:rPr>
                            <a:t>Linear Attention</a:t>
                          </a:r>
                          <a:endParaRPr lang="en-US" sz="1200" dirty="0">
                            <a:latin typeface="Times New Roman" panose="02020603050405020304" pitchFamily="18" charset="0"/>
                            <a:cs typeface="Times New Roman" panose="02020603050405020304" pitchFamily="18" charset="0"/>
                          </a:endParaRPr>
                        </a:p>
                      </a:txBody>
                      <a:tcPr marL="66328" marR="66328" marT="33164" marB="33164" anchor="ctr">
                        <a:lnL>
                          <a:noFill/>
                        </a:lnL>
                        <a:lnR>
                          <a:noFill/>
                        </a:lnR>
                        <a:lnT>
                          <a:noFill/>
                        </a:lnT>
                        <a:lnB>
                          <a:noFill/>
                        </a:lnB>
                        <a:noFill/>
                      </a:tcP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𝑂</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𝑑</m:t>
                                </m:r>
                                <m:r>
                                  <a:rPr lang="en-US" sz="1200" b="0" i="1" smtClean="0">
                                    <a:latin typeface="Cambria Math" panose="02040503050406030204" pitchFamily="18" charset="0"/>
                                  </a:rPr>
                                  <m:t>)</m:t>
                                </m:r>
                              </m:oMath>
                            </m:oMathPara>
                          </a14:m>
                          <a:endParaRPr lang="pt-BR" sz="1200" dirty="0">
                            <a:latin typeface="+mj-lt"/>
                          </a:endParaRPr>
                        </a:p>
                      </a:txBody>
                      <a:tcPr marL="66328" marR="66328" marT="33164" marB="33164" anchor="ctr">
                        <a:lnL>
                          <a:noFill/>
                        </a:lnL>
                        <a:lnR>
                          <a:noFill/>
                        </a:lnR>
                        <a:lnT>
                          <a:noFill/>
                        </a:lnT>
                        <a:lnB>
                          <a:noFill/>
                        </a:lnB>
                        <a:noFill/>
                      </a:tcP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𝑂</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𝑑</m:t>
                                </m:r>
                                <m:r>
                                  <a:rPr lang="en-US" sz="1200" b="0" i="1" smtClean="0">
                                    <a:latin typeface="Cambria Math" panose="02040503050406030204" pitchFamily="18" charset="0"/>
                                  </a:rPr>
                                  <m:t>)</m:t>
                                </m:r>
                              </m:oMath>
                            </m:oMathPara>
                          </a14:m>
                          <a:endParaRPr lang="pt-BR" sz="1200" dirty="0">
                            <a:latin typeface="+mj-lt"/>
                          </a:endParaRPr>
                        </a:p>
                      </a:txBody>
                      <a:tcPr marL="66328" marR="66328" marT="33164" marB="33164" anchor="ctr">
                        <a:lnL>
                          <a:noFill/>
                        </a:lnL>
                        <a:lnR>
                          <a:noFill/>
                        </a:lnR>
                        <a:lnT>
                          <a:noFill/>
                        </a:lnT>
                        <a:lnB>
                          <a:noFill/>
                        </a:lnB>
                        <a:noFill/>
                      </a:tcPr>
                    </a:tc>
                    <a:tc>
                      <a:txBody>
                        <a:bodyPr/>
                        <a:lstStyle/>
                        <a:p>
                          <a:pPr algn="ctr"/>
                          <a:r>
                            <a:rPr lang="en-US" sz="1200">
                              <a:latin typeface="+mj-lt"/>
                            </a:rPr>
                            <a:t>Sử dụng phép xấp xỉ tuyến tính (nhân kernel) thay vì nhân ma trận đầy đủ</a:t>
                          </a:r>
                        </a:p>
                      </a:txBody>
                      <a:tcPr marL="66328" marR="66328" marT="33164" marB="33164" anchor="ctr">
                        <a:lnL>
                          <a:noFill/>
                        </a:lnL>
                        <a:lnR>
                          <a:noFill/>
                        </a:lnR>
                        <a:lnT>
                          <a:noFill/>
                        </a:lnT>
                        <a:lnB>
                          <a:noFill/>
                        </a:lnB>
                        <a:noFill/>
                      </a:tcPr>
                    </a:tc>
                    <a:extLst>
                      <a:ext uri="{0D108BD9-81ED-4DB2-BD59-A6C34878D82A}">
                        <a16:rowId xmlns:a16="http://schemas.microsoft.com/office/drawing/2014/main" val="2564985159"/>
                      </a:ext>
                    </a:extLst>
                  </a:tr>
                  <a:tr h="545350">
                    <a:tc>
                      <a:txBody>
                        <a:bodyPr/>
                        <a:lstStyle/>
                        <a:p>
                          <a:pPr algn="ctr"/>
                          <a:r>
                            <a:rPr lang="en-US" sz="1200" b="1" dirty="0">
                              <a:latin typeface="Times New Roman" panose="02020603050405020304" pitchFamily="18" charset="0"/>
                              <a:cs typeface="Times New Roman" panose="02020603050405020304" pitchFamily="18" charset="0"/>
                            </a:rPr>
                            <a:t>Sparse Attention</a:t>
                          </a:r>
                          <a:endParaRPr lang="en-US" sz="1200" dirty="0">
                            <a:latin typeface="Times New Roman" panose="02020603050405020304" pitchFamily="18" charset="0"/>
                            <a:cs typeface="Times New Roman" panose="02020603050405020304" pitchFamily="18" charset="0"/>
                          </a:endParaRPr>
                        </a:p>
                      </a:txBody>
                      <a:tcPr marL="66328" marR="66328" marT="33164" marB="33164" anchor="ctr">
                        <a:lnL>
                          <a:noFill/>
                        </a:lnL>
                        <a:lnR>
                          <a:noFill/>
                        </a:lnR>
                        <a:lnT>
                          <a:noFill/>
                        </a:lnT>
                        <a:lnB>
                          <a:noFill/>
                        </a:lnB>
                        <a:noFill/>
                      </a:tcPr>
                    </a:tc>
                    <a:tc>
                      <a:txBody>
                        <a:bodyPr/>
                        <a:lstStyle/>
                        <a:p>
                          <a:pPr algn="ctr"/>
                          <a14:m>
                            <m:oMath xmlns:m="http://schemas.openxmlformats.org/officeDocument/2006/math">
                              <m:r>
                                <a:rPr lang="en-US" sz="1200" b="0" i="1" smtClean="0">
                                  <a:latin typeface="Cambria Math" panose="02040503050406030204" pitchFamily="18" charset="0"/>
                                </a:rPr>
                                <m:t>𝑂</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𝑙𝑜𝑔𝑛</m:t>
                                  </m:r>
                                </m:e>
                              </m:d>
                            </m:oMath>
                          </a14:m>
                          <a:r>
                            <a:rPr lang="pt-BR" sz="1200" dirty="0">
                              <a:latin typeface="+mj-lt"/>
                            </a:rPr>
                            <a:t> hoặc</a:t>
                          </a:r>
                          <a:r>
                            <a:rPr lang="pt-BR" sz="1200" baseline="0" dirty="0">
                              <a:latin typeface="+mj-lt"/>
                            </a:rPr>
                            <a:t> </a:t>
                          </a:r>
                          <a14:m>
                            <m:oMath xmlns:m="http://schemas.openxmlformats.org/officeDocument/2006/math">
                              <m:r>
                                <a:rPr lang="en-US" sz="1200" b="0" i="1" baseline="0" smtClean="0">
                                  <a:latin typeface="Cambria Math" panose="02040503050406030204" pitchFamily="18" charset="0"/>
                                </a:rPr>
                                <m:t>𝑂</m:t>
                              </m:r>
                              <m:r>
                                <a:rPr lang="en-US" sz="1200" b="0" i="1" baseline="0" smtClean="0">
                                  <a:latin typeface="Cambria Math" panose="02040503050406030204" pitchFamily="18" charset="0"/>
                                </a:rPr>
                                <m:t>(</m:t>
                              </m:r>
                              <m:r>
                                <a:rPr lang="en-US" sz="1200" b="0" i="1" baseline="0" smtClean="0">
                                  <a:latin typeface="Cambria Math" panose="02040503050406030204" pitchFamily="18" charset="0"/>
                                </a:rPr>
                                <m:t>𝑛</m:t>
                              </m:r>
                              <m:r>
                                <a:rPr lang="en-US" sz="1200" b="0" i="1" baseline="0" smtClean="0">
                                  <a:latin typeface="Cambria Math" panose="02040503050406030204" pitchFamily="18" charset="0"/>
                                </a:rPr>
                                <m:t>⋅</m:t>
                              </m:r>
                              <m:rad>
                                <m:radPr>
                                  <m:degHide m:val="on"/>
                                  <m:ctrlPr>
                                    <a:rPr lang="en-US" sz="1200" b="0" i="1" baseline="0" smtClean="0">
                                      <a:latin typeface="Cambria Math" panose="02040503050406030204" pitchFamily="18" charset="0"/>
                                    </a:rPr>
                                  </m:ctrlPr>
                                </m:radPr>
                                <m:deg/>
                                <m:e>
                                  <m:r>
                                    <a:rPr lang="en-US" sz="1200" b="0" i="1" baseline="0" smtClean="0">
                                      <a:latin typeface="Cambria Math" panose="02040503050406030204" pitchFamily="18" charset="0"/>
                                    </a:rPr>
                                    <m:t>𝑛</m:t>
                                  </m:r>
                                </m:e>
                              </m:rad>
                              <m:r>
                                <a:rPr lang="en-US" sz="1200" b="0" i="1" baseline="0" smtClean="0">
                                  <a:latin typeface="Cambria Math" panose="02040503050406030204" pitchFamily="18" charset="0"/>
                                </a:rPr>
                                <m:t>)</m:t>
                              </m:r>
                            </m:oMath>
                          </a14:m>
                          <a:endParaRPr lang="pt-BR" sz="1200" dirty="0">
                            <a:latin typeface="+mj-lt"/>
                          </a:endParaRPr>
                        </a:p>
                      </a:txBody>
                      <a:tcPr marL="66328" marR="66328" marT="33164" marB="33164" anchor="ctr">
                        <a:lnL>
                          <a:noFill/>
                        </a:lnL>
                        <a:lnR>
                          <a:noFill/>
                        </a:lnR>
                        <a:lnT>
                          <a:noFill/>
                        </a:lnT>
                        <a:lnB>
                          <a:noFill/>
                        </a:lnB>
                        <a:noFill/>
                      </a:tcPr>
                    </a:tc>
                    <a:tc>
                      <a:txBody>
                        <a:bodyPr/>
                        <a:lstStyle/>
                        <a:p>
                          <a:pPr algn="ctr"/>
                          <a:r>
                            <a:rPr lang="en-US" sz="1200" dirty="0" err="1">
                              <a:latin typeface="+mj-lt"/>
                            </a:rPr>
                            <a:t>Giảm</a:t>
                          </a:r>
                          <a:r>
                            <a:rPr lang="en-US" sz="1200" dirty="0">
                              <a:latin typeface="+mj-lt"/>
                            </a:rPr>
                            <a:t> </a:t>
                          </a:r>
                          <a:r>
                            <a:rPr lang="en-US" sz="1200" dirty="0" err="1">
                              <a:latin typeface="+mj-lt"/>
                            </a:rPr>
                            <a:t>mạnh</a:t>
                          </a:r>
                          <a:endParaRPr lang="en-US" sz="1200" dirty="0">
                            <a:latin typeface="+mj-lt"/>
                          </a:endParaRPr>
                        </a:p>
                      </a:txBody>
                      <a:tcPr marL="66328" marR="66328" marT="33164" marB="33164" anchor="ctr">
                        <a:lnL>
                          <a:noFill/>
                        </a:lnL>
                        <a:lnR>
                          <a:noFill/>
                        </a:lnR>
                        <a:lnT>
                          <a:noFill/>
                        </a:lnT>
                        <a:lnB>
                          <a:noFill/>
                        </a:lnB>
                        <a:noFill/>
                      </a:tcPr>
                    </a:tc>
                    <a:tc>
                      <a:txBody>
                        <a:bodyPr/>
                        <a:lstStyle/>
                        <a:p>
                          <a:pPr algn="ctr"/>
                          <a:r>
                            <a:rPr lang="en-US" sz="1200" dirty="0" err="1">
                              <a:latin typeface="+mj-lt"/>
                            </a:rPr>
                            <a:t>Chỉ</a:t>
                          </a:r>
                          <a:r>
                            <a:rPr lang="en-US" sz="1200" dirty="0">
                              <a:latin typeface="+mj-lt"/>
                            </a:rPr>
                            <a:t> </a:t>
                          </a:r>
                          <a:r>
                            <a:rPr lang="en-US" sz="1200" dirty="0" err="1">
                              <a:latin typeface="+mj-lt"/>
                            </a:rPr>
                            <a:t>tính</a:t>
                          </a:r>
                          <a:r>
                            <a:rPr lang="en-US" sz="1200" dirty="0">
                              <a:latin typeface="+mj-lt"/>
                            </a:rPr>
                            <a:t> attention ở </a:t>
                          </a:r>
                          <a:r>
                            <a:rPr lang="en-US" sz="1200" dirty="0" err="1">
                              <a:latin typeface="+mj-lt"/>
                            </a:rPr>
                            <a:t>các</a:t>
                          </a:r>
                          <a:r>
                            <a:rPr lang="en-US" sz="1200" dirty="0">
                              <a:latin typeface="+mj-lt"/>
                            </a:rPr>
                            <a:t> </a:t>
                          </a:r>
                          <a:r>
                            <a:rPr lang="en-US" sz="1200" dirty="0" err="1">
                              <a:latin typeface="+mj-lt"/>
                            </a:rPr>
                            <a:t>vị</a:t>
                          </a:r>
                          <a:r>
                            <a:rPr lang="en-US" sz="1200" dirty="0">
                              <a:latin typeface="+mj-lt"/>
                            </a:rPr>
                            <a:t> </a:t>
                          </a:r>
                          <a:r>
                            <a:rPr lang="en-US" sz="1200" dirty="0" err="1">
                              <a:latin typeface="+mj-lt"/>
                            </a:rPr>
                            <a:t>trí</a:t>
                          </a:r>
                          <a:r>
                            <a:rPr lang="en-US" sz="1200" dirty="0">
                              <a:latin typeface="+mj-lt"/>
                            </a:rPr>
                            <a:t> </a:t>
                          </a:r>
                          <a:r>
                            <a:rPr lang="en-US" sz="1200" dirty="0" err="1">
                              <a:latin typeface="+mj-lt"/>
                            </a:rPr>
                            <a:t>nhất</a:t>
                          </a:r>
                          <a:r>
                            <a:rPr lang="en-US" sz="1200" dirty="0">
                              <a:latin typeface="+mj-lt"/>
                            </a:rPr>
                            <a:t> </a:t>
                          </a:r>
                          <a:r>
                            <a:rPr lang="en-US" sz="1200" dirty="0" err="1">
                              <a:latin typeface="+mj-lt"/>
                            </a:rPr>
                            <a:t>định</a:t>
                          </a:r>
                          <a:r>
                            <a:rPr lang="en-US" sz="1200" dirty="0">
                              <a:latin typeface="+mj-lt"/>
                            </a:rPr>
                            <a:t>, </a:t>
                          </a:r>
                          <a:r>
                            <a:rPr lang="en-US" sz="1200" dirty="0" err="1">
                              <a:latin typeface="+mj-lt"/>
                            </a:rPr>
                            <a:t>theo</a:t>
                          </a:r>
                          <a:r>
                            <a:rPr lang="en-US" sz="1200" dirty="0">
                              <a:latin typeface="+mj-lt"/>
                            </a:rPr>
                            <a:t> block </a:t>
                          </a:r>
                          <a:r>
                            <a:rPr lang="en-US" sz="1200" dirty="0" err="1">
                              <a:latin typeface="+mj-lt"/>
                            </a:rPr>
                            <a:t>hoặc</a:t>
                          </a:r>
                          <a:r>
                            <a:rPr lang="en-US" sz="1200" dirty="0">
                              <a:latin typeface="+mj-lt"/>
                            </a:rPr>
                            <a:t> stride pattern</a:t>
                          </a:r>
                        </a:p>
                      </a:txBody>
                      <a:tcPr marL="66328" marR="66328" marT="33164" marB="33164" anchor="ctr">
                        <a:lnL>
                          <a:noFill/>
                        </a:lnL>
                        <a:lnR>
                          <a:noFill/>
                        </a:lnR>
                        <a:lnT>
                          <a:noFill/>
                        </a:lnT>
                        <a:lnB>
                          <a:noFill/>
                        </a:lnB>
                        <a:noFill/>
                      </a:tcPr>
                    </a:tc>
                    <a:extLst>
                      <a:ext uri="{0D108BD9-81ED-4DB2-BD59-A6C34878D82A}">
                        <a16:rowId xmlns:a16="http://schemas.microsoft.com/office/drawing/2014/main" val="1311765150"/>
                      </a:ext>
                    </a:extLst>
                  </a:tr>
                  <a:tr h="704411">
                    <a:tc>
                      <a:txBody>
                        <a:bodyPr/>
                        <a:lstStyle/>
                        <a:p>
                          <a:pPr algn="ctr"/>
                          <a:r>
                            <a:rPr lang="en-US" sz="1200" b="1" dirty="0" err="1">
                              <a:latin typeface="Times New Roman" panose="02020603050405020304" pitchFamily="18" charset="0"/>
                              <a:cs typeface="Times New Roman" panose="02020603050405020304" pitchFamily="18" charset="0"/>
                            </a:rPr>
                            <a:t>RoPE</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trong</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bản</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thân</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nó</a:t>
                          </a:r>
                          <a:r>
                            <a:rPr lang="en-US" sz="1200" b="1" dirty="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txBody>
                      <a:tcPr marL="66328" marR="66328" marT="33164" marB="33164" anchor="ctr">
                        <a:lnL>
                          <a:noFill/>
                        </a:lnL>
                        <a:lnR>
                          <a:noFill/>
                        </a:lnR>
                        <a:lnT>
                          <a:noFill/>
                        </a:lnT>
                        <a:lnB>
                          <a:noFill/>
                        </a:lnB>
                        <a:noFill/>
                      </a:tcPr>
                    </a:tc>
                    <a:tc>
                      <a:txBody>
                        <a:bodyPr/>
                        <a:lstStyle/>
                        <a:p>
                          <a:pPr algn="ctr"/>
                          <a14:m>
                            <m:oMath xmlns:m="http://schemas.openxmlformats.org/officeDocument/2006/math">
                              <m:r>
                                <a:rPr lang="en-US" sz="1200" b="0" i="1" smtClean="0">
                                  <a:latin typeface="Cambria Math" panose="02040503050406030204" pitchFamily="18" charset="0"/>
                                </a:rPr>
                                <m:t>𝑂</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𝑑</m:t>
                                  </m:r>
                                </m:e>
                              </m:d>
                            </m:oMath>
                          </a14:m>
                          <a:r>
                            <a:rPr lang="pt-BR" sz="1200" dirty="0">
                              <a:latin typeface="+mj-lt"/>
                            </a:rPr>
                            <a:t> thêm</a:t>
                          </a:r>
                          <a:r>
                            <a:rPr lang="pt-BR" sz="1200" baseline="0" dirty="0">
                              <a:latin typeface="+mj-lt"/>
                            </a:rPr>
                            <a:t> xoay vector nhỏ</a:t>
                          </a:r>
                          <a:endParaRPr lang="pt-BR" sz="1200" dirty="0">
                            <a:latin typeface="+mj-lt"/>
                          </a:endParaRPr>
                        </a:p>
                      </a:txBody>
                      <a:tcPr marL="66328" marR="66328" marT="33164" marB="33164" anchor="ctr">
                        <a:lnL>
                          <a:noFill/>
                        </a:lnL>
                        <a:lnR>
                          <a:noFill/>
                        </a:lnR>
                        <a:lnT>
                          <a:noFill/>
                        </a:lnT>
                        <a:lnB>
                          <a:noFill/>
                        </a:lnB>
                        <a:noFill/>
                      </a:tcPr>
                    </a:tc>
                    <a:tc>
                      <a:txBody>
                        <a:bodyPr/>
                        <a:lstStyle/>
                        <a:p>
                          <a:pPr algn="ctr"/>
                          <a:r>
                            <a:rPr lang="en-US" sz="1200" dirty="0" err="1">
                              <a:latin typeface="+mj-lt"/>
                            </a:rPr>
                            <a:t>Không</a:t>
                          </a:r>
                          <a:r>
                            <a:rPr lang="en-US" sz="1200" dirty="0">
                              <a:latin typeface="+mj-lt"/>
                            </a:rPr>
                            <a:t> </a:t>
                          </a:r>
                          <a:r>
                            <a:rPr lang="en-US" sz="1200" dirty="0" err="1">
                              <a:latin typeface="+mj-lt"/>
                            </a:rPr>
                            <a:t>đáng</a:t>
                          </a:r>
                          <a:r>
                            <a:rPr lang="en-US" sz="1200" dirty="0">
                              <a:latin typeface="+mj-lt"/>
                            </a:rPr>
                            <a:t> </a:t>
                          </a:r>
                          <a:r>
                            <a:rPr lang="en-US" sz="1200" dirty="0" err="1">
                              <a:latin typeface="+mj-lt"/>
                            </a:rPr>
                            <a:t>kể</a:t>
                          </a:r>
                          <a:endParaRPr lang="en-US" sz="1200" dirty="0">
                            <a:latin typeface="+mj-lt"/>
                          </a:endParaRPr>
                        </a:p>
                      </a:txBody>
                      <a:tcPr marL="66328" marR="66328" marT="33164" marB="33164" anchor="ctr">
                        <a:lnL>
                          <a:noFill/>
                        </a:lnL>
                        <a:lnR>
                          <a:noFill/>
                        </a:lnR>
                        <a:lnT>
                          <a:noFill/>
                        </a:lnT>
                        <a:lnB>
                          <a:noFill/>
                        </a:lnB>
                        <a:noFill/>
                      </a:tcPr>
                    </a:tc>
                    <a:tc>
                      <a:txBody>
                        <a:bodyPr/>
                        <a:lstStyle/>
                        <a:p>
                          <a:pPr algn="ctr"/>
                          <a:r>
                            <a:rPr lang="vi-VN" sz="1200" b="1" dirty="0">
                              <a:latin typeface="+mj-lt"/>
                            </a:rPr>
                            <a:t>Không phải là attention riêng biệt</a:t>
                          </a:r>
                          <a:r>
                            <a:rPr lang="vi-VN" sz="1200" dirty="0">
                              <a:latin typeface="+mj-lt"/>
                            </a:rPr>
                            <a:t>, mà là </a:t>
                          </a:r>
                          <a:r>
                            <a:rPr lang="vi-VN" sz="1200" b="1" dirty="0">
                              <a:latin typeface="+mj-lt"/>
                            </a:rPr>
                            <a:t>mã hóa vị trí</a:t>
                          </a:r>
                          <a:r>
                            <a:rPr lang="vi-VN" sz="1200" dirty="0">
                              <a:latin typeface="+mj-lt"/>
                            </a:rPr>
                            <a:t> được chèn vào Q/K</a:t>
                          </a:r>
                        </a:p>
                      </a:txBody>
                      <a:tcPr marL="66328" marR="66328" marT="33164" marB="33164" anchor="ctr">
                        <a:lnL>
                          <a:noFill/>
                        </a:lnL>
                        <a:lnR>
                          <a:noFill/>
                        </a:lnR>
                        <a:lnT>
                          <a:noFill/>
                        </a:lnT>
                        <a:lnB>
                          <a:noFill/>
                        </a:lnB>
                        <a:noFill/>
                      </a:tcPr>
                    </a:tc>
                    <a:extLst>
                      <a:ext uri="{0D108BD9-81ED-4DB2-BD59-A6C34878D82A}">
                        <a16:rowId xmlns:a16="http://schemas.microsoft.com/office/drawing/2014/main" val="1737973703"/>
                      </a:ext>
                    </a:extLst>
                  </a:tr>
                </a:tbl>
              </a:graphicData>
            </a:graphic>
          </p:graphicFrame>
        </mc:Choice>
        <mc:Fallback xmlns="">
          <p:graphicFrame>
            <p:nvGraphicFramePr>
              <p:cNvPr id="3" name="Table 2">
                <a:extLst>
                  <a:ext uri="{FF2B5EF4-FFF2-40B4-BE49-F238E27FC236}">
                    <a16:creationId xmlns:a16="http://schemas.microsoft.com/office/drawing/2014/main" id="{7B1EFEC0-A73D-7ACA-B83E-5E65A00D0FF1}"/>
                  </a:ext>
                </a:extLst>
              </p:cNvPr>
              <p:cNvGraphicFramePr>
                <a:graphicFrameLocks noGrp="1"/>
              </p:cNvGraphicFramePr>
              <p:nvPr>
                <p:extLst>
                  <p:ext uri="{D42A27DB-BD31-4B8C-83A1-F6EECF244321}">
                    <p14:modId xmlns:p14="http://schemas.microsoft.com/office/powerpoint/2010/main" val="697718271"/>
                  </p:ext>
                </p:extLst>
              </p:nvPr>
            </p:nvGraphicFramePr>
            <p:xfrm>
              <a:off x="924056" y="1381342"/>
              <a:ext cx="7295888" cy="5129110"/>
            </p:xfrm>
            <a:graphic>
              <a:graphicData uri="http://schemas.openxmlformats.org/drawingml/2006/table">
                <a:tbl>
                  <a:tblPr/>
                  <a:tblGrid>
                    <a:gridCol w="1823972">
                      <a:extLst>
                        <a:ext uri="{9D8B030D-6E8A-4147-A177-3AD203B41FA5}">
                          <a16:colId xmlns:a16="http://schemas.microsoft.com/office/drawing/2014/main" val="1973256043"/>
                        </a:ext>
                      </a:extLst>
                    </a:gridCol>
                    <a:gridCol w="1823972">
                      <a:extLst>
                        <a:ext uri="{9D8B030D-6E8A-4147-A177-3AD203B41FA5}">
                          <a16:colId xmlns:a16="http://schemas.microsoft.com/office/drawing/2014/main" val="4092499015"/>
                        </a:ext>
                      </a:extLst>
                    </a:gridCol>
                    <a:gridCol w="1823972">
                      <a:extLst>
                        <a:ext uri="{9D8B030D-6E8A-4147-A177-3AD203B41FA5}">
                          <a16:colId xmlns:a16="http://schemas.microsoft.com/office/drawing/2014/main" val="186547076"/>
                        </a:ext>
                      </a:extLst>
                    </a:gridCol>
                    <a:gridCol w="1823972">
                      <a:extLst>
                        <a:ext uri="{9D8B030D-6E8A-4147-A177-3AD203B41FA5}">
                          <a16:colId xmlns:a16="http://schemas.microsoft.com/office/drawing/2014/main" val="1524256009"/>
                        </a:ext>
                      </a:extLst>
                    </a:gridCol>
                  </a:tblGrid>
                  <a:tr h="279688">
                    <a:tc>
                      <a:txBody>
                        <a:bodyPr/>
                        <a:lstStyle/>
                        <a:p>
                          <a:pPr algn="ctr"/>
                          <a:r>
                            <a:rPr lang="vi-VN" sz="1400" b="1">
                              <a:latin typeface="+mj-lt"/>
                            </a:rPr>
                            <a:t>Cơ chế attention</a:t>
                          </a:r>
                        </a:p>
                      </a:txBody>
                      <a:tcPr marL="66328" marR="66328" marT="33164" marB="33164" anchor="ctr">
                        <a:lnL>
                          <a:noFill/>
                        </a:lnL>
                        <a:lnR>
                          <a:noFill/>
                        </a:lnR>
                        <a:lnT>
                          <a:noFill/>
                        </a:lnT>
                        <a:lnB>
                          <a:noFill/>
                        </a:lnB>
                        <a:noFill/>
                      </a:tcPr>
                    </a:tc>
                    <a:tc>
                      <a:txBody>
                        <a:bodyPr/>
                        <a:lstStyle/>
                        <a:p>
                          <a:pPr algn="ctr"/>
                          <a:r>
                            <a:rPr lang="en-US" sz="1400" b="1">
                              <a:latin typeface="Times New Roman" panose="02020603050405020304" pitchFamily="18" charset="0"/>
                              <a:cs typeface="Times New Roman" panose="02020603050405020304" pitchFamily="18" charset="0"/>
                            </a:rPr>
                            <a:t>Độ phức tạp thời gian</a:t>
                          </a:r>
                        </a:p>
                      </a:txBody>
                      <a:tcPr marL="66328" marR="66328" marT="33164" marB="33164" anchor="ctr">
                        <a:lnL>
                          <a:noFill/>
                        </a:lnL>
                        <a:lnR>
                          <a:noFill/>
                        </a:lnR>
                        <a:lnT>
                          <a:noFill/>
                        </a:lnT>
                        <a:lnB>
                          <a:noFill/>
                        </a:lnB>
                        <a:noFill/>
                      </a:tcPr>
                    </a:tc>
                    <a:tc>
                      <a:txBody>
                        <a:bodyPr/>
                        <a:lstStyle/>
                        <a:p>
                          <a:pPr algn="ctr"/>
                          <a:r>
                            <a:rPr lang="en-US" sz="1400" b="1">
                              <a:latin typeface="Times New Roman" panose="02020603050405020304" pitchFamily="18" charset="0"/>
                              <a:cs typeface="Times New Roman" panose="02020603050405020304" pitchFamily="18" charset="0"/>
                            </a:rPr>
                            <a:t>Độ phức tạp bộ nhớ</a:t>
                          </a:r>
                        </a:p>
                      </a:txBody>
                      <a:tcPr marL="66328" marR="66328" marT="33164" marB="33164" anchor="ctr">
                        <a:lnL>
                          <a:noFill/>
                        </a:lnL>
                        <a:lnR>
                          <a:noFill/>
                        </a:lnR>
                        <a:lnT>
                          <a:noFill/>
                        </a:lnT>
                        <a:lnB>
                          <a:noFill/>
                        </a:lnB>
                        <a:noFill/>
                      </a:tcPr>
                    </a:tc>
                    <a:tc>
                      <a:txBody>
                        <a:bodyPr/>
                        <a:lstStyle/>
                        <a:p>
                          <a:pPr algn="ctr"/>
                          <a:r>
                            <a:rPr lang="en-US" sz="1400" b="1">
                              <a:latin typeface="Times New Roman" panose="02020603050405020304" pitchFamily="18" charset="0"/>
                              <a:cs typeface="Times New Roman" panose="02020603050405020304" pitchFamily="18" charset="0"/>
                            </a:rPr>
                            <a:t>Đặc điểm chính</a:t>
                          </a:r>
                        </a:p>
                      </a:txBody>
                      <a:tcPr marL="66328" marR="66328" marT="33164" marB="33164" anchor="ctr">
                        <a:lnL>
                          <a:noFill/>
                        </a:lnL>
                        <a:lnR>
                          <a:noFill/>
                        </a:lnR>
                        <a:lnT>
                          <a:noFill/>
                        </a:lnT>
                        <a:lnB>
                          <a:noFill/>
                        </a:lnB>
                        <a:noFill/>
                      </a:tcPr>
                    </a:tc>
                    <a:extLst>
                      <a:ext uri="{0D108BD9-81ED-4DB2-BD59-A6C34878D82A}">
                        <a16:rowId xmlns:a16="http://schemas.microsoft.com/office/drawing/2014/main" val="435871968"/>
                      </a:ext>
                    </a:extLst>
                  </a:tr>
                  <a:tr h="704411">
                    <a:tc>
                      <a:txBody>
                        <a:bodyPr/>
                        <a:lstStyle/>
                        <a:p>
                          <a:pPr algn="ctr"/>
                          <a:r>
                            <a:rPr lang="en-US" sz="1200" b="1" dirty="0" err="1">
                              <a:latin typeface="Times New Roman" panose="02020603050405020304" pitchFamily="18" charset="0"/>
                              <a:cs typeface="Times New Roman" panose="02020603050405020304" pitchFamily="18" charset="0"/>
                            </a:rPr>
                            <a:t>Selft</a:t>
                          </a:r>
                          <a:r>
                            <a:rPr lang="en-US" sz="1200" b="1" dirty="0">
                              <a:latin typeface="Times New Roman" panose="02020603050405020304" pitchFamily="18" charset="0"/>
                              <a:cs typeface="Times New Roman" panose="02020603050405020304" pitchFamily="18" charset="0"/>
                            </a:rPr>
                            <a:t> Attention</a:t>
                          </a:r>
                          <a:endParaRPr lang="en-US" sz="1200" dirty="0">
                            <a:latin typeface="Times New Roman" panose="02020603050405020304" pitchFamily="18" charset="0"/>
                            <a:cs typeface="Times New Roman" panose="02020603050405020304" pitchFamily="18" charset="0"/>
                          </a:endParaRPr>
                        </a:p>
                      </a:txBody>
                      <a:tcPr marL="66328" marR="66328" marT="33164" marB="33164" anchor="ctr">
                        <a:lnL>
                          <a:noFill/>
                        </a:lnL>
                        <a:lnR>
                          <a:noFill/>
                        </a:lnR>
                        <a:lnT>
                          <a:noFill/>
                        </a:lnT>
                        <a:lnB>
                          <a:noFill/>
                        </a:lnB>
                        <a:noFill/>
                      </a:tcPr>
                    </a:tc>
                    <a:tc>
                      <a:txBody>
                        <a:bodyPr/>
                        <a:lstStyle/>
                        <a:p>
                          <a:endParaRPr lang="en-US"/>
                        </a:p>
                      </a:txBody>
                      <a:tcPr marL="66328" marR="66328" marT="33164" marB="33164" anchor="ctr">
                        <a:lnL>
                          <a:noFill/>
                        </a:lnL>
                        <a:lnR>
                          <a:noFill/>
                        </a:lnR>
                        <a:lnT>
                          <a:noFill/>
                        </a:lnT>
                        <a:lnB>
                          <a:noFill/>
                        </a:lnB>
                        <a:blipFill>
                          <a:blip r:embed="rId2"/>
                          <a:stretch>
                            <a:fillRect l="-100334" t="-42241" r="-200334" b="-588793"/>
                          </a:stretch>
                        </a:blipFill>
                      </a:tcPr>
                    </a:tc>
                    <a:tc>
                      <a:txBody>
                        <a:bodyPr/>
                        <a:lstStyle/>
                        <a:p>
                          <a:endParaRPr lang="en-US"/>
                        </a:p>
                      </a:txBody>
                      <a:tcPr marL="66328" marR="66328" marT="33164" marB="33164" anchor="ctr">
                        <a:lnL>
                          <a:noFill/>
                        </a:lnL>
                        <a:lnR>
                          <a:noFill/>
                        </a:lnR>
                        <a:lnT>
                          <a:noFill/>
                        </a:lnT>
                        <a:lnB>
                          <a:noFill/>
                        </a:lnB>
                        <a:blipFill>
                          <a:blip r:embed="rId2"/>
                          <a:stretch>
                            <a:fillRect l="-199667" t="-42241" r="-99667" b="-588793"/>
                          </a:stretch>
                        </a:blipFill>
                      </a:tcPr>
                    </a:tc>
                    <a:tc>
                      <a:txBody>
                        <a:bodyPr/>
                        <a:lstStyle/>
                        <a:p>
                          <a:pPr algn="ctr"/>
                          <a:r>
                            <a:rPr lang="vi-VN" sz="1200">
                              <a:latin typeface="+mj-lt"/>
                            </a:rPr>
                            <a:t>Dễ hiểu, chỉ dùng 1 "hướng nhìn" nên hạn chế khả năng mô hình hóa</a:t>
                          </a:r>
                        </a:p>
                      </a:txBody>
                      <a:tcPr marL="66328" marR="66328" marT="33164" marB="33164" anchor="ctr">
                        <a:lnL>
                          <a:noFill/>
                        </a:lnL>
                        <a:lnR>
                          <a:noFill/>
                        </a:lnR>
                        <a:lnT>
                          <a:noFill/>
                        </a:lnT>
                        <a:lnB>
                          <a:noFill/>
                        </a:lnB>
                        <a:noFill/>
                      </a:tcPr>
                    </a:tc>
                    <a:extLst>
                      <a:ext uri="{0D108BD9-81ED-4DB2-BD59-A6C34878D82A}">
                        <a16:rowId xmlns:a16="http://schemas.microsoft.com/office/drawing/2014/main" val="322652235"/>
                      </a:ext>
                    </a:extLst>
                  </a:tr>
                  <a:tr h="614968">
                    <a:tc>
                      <a:txBody>
                        <a:bodyPr/>
                        <a:lstStyle/>
                        <a:p>
                          <a:pPr algn="ctr"/>
                          <a:r>
                            <a:rPr lang="en-US" sz="1200" b="1">
                              <a:latin typeface="Times New Roman" panose="02020603050405020304" pitchFamily="18" charset="0"/>
                              <a:cs typeface="Times New Roman" panose="02020603050405020304" pitchFamily="18" charset="0"/>
                            </a:rPr>
                            <a:t>Multi-Head Attention</a:t>
                          </a:r>
                          <a:endParaRPr lang="en-US" sz="1200">
                            <a:latin typeface="Times New Roman" panose="02020603050405020304" pitchFamily="18" charset="0"/>
                            <a:cs typeface="Times New Roman" panose="02020603050405020304" pitchFamily="18" charset="0"/>
                          </a:endParaRPr>
                        </a:p>
                      </a:txBody>
                      <a:tcPr marL="66328" marR="66328" marT="33164" marB="33164" anchor="ctr">
                        <a:lnL>
                          <a:noFill/>
                        </a:lnL>
                        <a:lnR>
                          <a:noFill/>
                        </a:lnR>
                        <a:lnT>
                          <a:noFill/>
                        </a:lnT>
                        <a:lnB>
                          <a:noFill/>
                        </a:lnB>
                        <a:noFill/>
                      </a:tcPr>
                    </a:tc>
                    <a:tc>
                      <a:txBody>
                        <a:bodyPr/>
                        <a:lstStyle/>
                        <a:p>
                          <a:endParaRPr lang="en-US"/>
                        </a:p>
                      </a:txBody>
                      <a:tcPr marL="66328" marR="66328" marT="33164" marB="33164" anchor="ctr">
                        <a:lnL>
                          <a:noFill/>
                        </a:lnL>
                        <a:lnR>
                          <a:noFill/>
                        </a:lnR>
                        <a:lnT>
                          <a:noFill/>
                        </a:lnT>
                        <a:lnB>
                          <a:noFill/>
                        </a:lnB>
                        <a:blipFill>
                          <a:blip r:embed="rId2"/>
                          <a:stretch>
                            <a:fillRect l="-100334" t="-163366" r="-200334" b="-576238"/>
                          </a:stretch>
                        </a:blipFill>
                      </a:tcPr>
                    </a:tc>
                    <a:tc>
                      <a:txBody>
                        <a:bodyPr/>
                        <a:lstStyle/>
                        <a:p>
                          <a:endParaRPr lang="en-US"/>
                        </a:p>
                      </a:txBody>
                      <a:tcPr marL="66328" marR="66328" marT="33164" marB="33164" anchor="ctr">
                        <a:lnL>
                          <a:noFill/>
                        </a:lnL>
                        <a:lnR>
                          <a:noFill/>
                        </a:lnR>
                        <a:lnT>
                          <a:noFill/>
                        </a:lnT>
                        <a:lnB>
                          <a:noFill/>
                        </a:lnB>
                        <a:blipFill>
                          <a:blip r:embed="rId2"/>
                          <a:stretch>
                            <a:fillRect l="-199667" t="-163366" r="-99667" b="-576238"/>
                          </a:stretch>
                        </a:blipFill>
                      </a:tcPr>
                    </a:tc>
                    <a:tc>
                      <a:txBody>
                        <a:bodyPr/>
                        <a:lstStyle/>
                        <a:p>
                          <a:pPr algn="ctr"/>
                          <a:r>
                            <a:rPr lang="vi-VN" sz="1200">
                              <a:latin typeface="+mj-lt"/>
                            </a:rPr>
                            <a:t>Dùng nhiều đầu attention song song (thường h = 8 hoặc 12)</a:t>
                          </a:r>
                        </a:p>
                      </a:txBody>
                      <a:tcPr marL="66328" marR="66328" marT="33164" marB="33164" anchor="ctr">
                        <a:lnL>
                          <a:noFill/>
                        </a:lnL>
                        <a:lnR>
                          <a:noFill/>
                        </a:lnR>
                        <a:lnT>
                          <a:noFill/>
                        </a:lnT>
                        <a:lnB>
                          <a:noFill/>
                        </a:lnB>
                        <a:noFill/>
                      </a:tcPr>
                    </a:tc>
                    <a:extLst>
                      <a:ext uri="{0D108BD9-81ED-4DB2-BD59-A6C34878D82A}">
                        <a16:rowId xmlns:a16="http://schemas.microsoft.com/office/drawing/2014/main" val="1164073410"/>
                      </a:ext>
                    </a:extLst>
                  </a:tr>
                  <a:tr h="614968">
                    <a:tc>
                      <a:txBody>
                        <a:bodyPr/>
                        <a:lstStyle/>
                        <a:p>
                          <a:pPr algn="ctr"/>
                          <a:r>
                            <a:rPr lang="en-US" sz="1200" b="1">
                              <a:latin typeface="Times New Roman" panose="02020603050405020304" pitchFamily="18" charset="0"/>
                              <a:cs typeface="Times New Roman" panose="02020603050405020304" pitchFamily="18" charset="0"/>
                            </a:rPr>
                            <a:t>MQA (Multi-Query)</a:t>
                          </a:r>
                          <a:endParaRPr lang="en-US" sz="1200">
                            <a:latin typeface="Times New Roman" panose="02020603050405020304" pitchFamily="18" charset="0"/>
                            <a:cs typeface="Times New Roman" panose="02020603050405020304" pitchFamily="18" charset="0"/>
                          </a:endParaRPr>
                        </a:p>
                      </a:txBody>
                      <a:tcPr marL="66328" marR="66328" marT="33164" marB="33164" anchor="ctr">
                        <a:lnL>
                          <a:noFill/>
                        </a:lnL>
                        <a:lnR>
                          <a:noFill/>
                        </a:lnR>
                        <a:lnT>
                          <a:noFill/>
                        </a:lnT>
                        <a:lnB>
                          <a:noFill/>
                        </a:lnB>
                        <a:noFill/>
                      </a:tcPr>
                    </a:tc>
                    <a:tc>
                      <a:txBody>
                        <a:bodyPr/>
                        <a:lstStyle/>
                        <a:p>
                          <a:endParaRPr lang="en-US"/>
                        </a:p>
                      </a:txBody>
                      <a:tcPr marL="66328" marR="66328" marT="33164" marB="33164" anchor="ctr">
                        <a:lnL>
                          <a:noFill/>
                        </a:lnL>
                        <a:lnR>
                          <a:noFill/>
                        </a:lnR>
                        <a:lnT>
                          <a:noFill/>
                        </a:lnT>
                        <a:lnB>
                          <a:noFill/>
                        </a:lnB>
                        <a:blipFill>
                          <a:blip r:embed="rId2"/>
                          <a:stretch>
                            <a:fillRect l="-100334" t="-266000" r="-200334" b="-482000"/>
                          </a:stretch>
                        </a:blipFill>
                      </a:tcPr>
                    </a:tc>
                    <a:tc>
                      <a:txBody>
                        <a:bodyPr/>
                        <a:lstStyle/>
                        <a:p>
                          <a:endParaRPr lang="en-US"/>
                        </a:p>
                      </a:txBody>
                      <a:tcPr marL="66328" marR="66328" marT="33164" marB="33164" anchor="ctr">
                        <a:lnL>
                          <a:noFill/>
                        </a:lnL>
                        <a:lnR>
                          <a:noFill/>
                        </a:lnR>
                        <a:lnT>
                          <a:noFill/>
                        </a:lnT>
                        <a:lnB>
                          <a:noFill/>
                        </a:lnB>
                        <a:blipFill>
                          <a:blip r:embed="rId2"/>
                          <a:stretch>
                            <a:fillRect l="-199667" t="-266000" r="-99667" b="-482000"/>
                          </a:stretch>
                        </a:blipFill>
                      </a:tcPr>
                    </a:tc>
                    <a:tc>
                      <a:txBody>
                        <a:bodyPr/>
                        <a:lstStyle/>
                        <a:p>
                          <a:pPr algn="ctr"/>
                          <a:r>
                            <a:rPr lang="vi-VN" sz="1200" dirty="0">
                              <a:latin typeface="+mj-lt"/>
                            </a:rPr>
                            <a:t>Nhiều Q, nhưng </a:t>
                          </a:r>
                          <a:r>
                            <a:rPr lang="vi-VN" sz="1200" b="1" dirty="0">
                              <a:latin typeface="+mj-lt"/>
                            </a:rPr>
                            <a:t>chung K và V</a:t>
                          </a:r>
                          <a:r>
                            <a:rPr lang="vi-VN" sz="1200" dirty="0">
                              <a:latin typeface="+mj-lt"/>
                            </a:rPr>
                            <a:t> → tiết kiệm RAM &amp; tăng tốc độ</a:t>
                          </a:r>
                        </a:p>
                      </a:txBody>
                      <a:tcPr marL="66328" marR="66328" marT="33164" marB="33164" anchor="ctr">
                        <a:lnL>
                          <a:noFill/>
                        </a:lnL>
                        <a:lnR>
                          <a:noFill/>
                        </a:lnR>
                        <a:lnT>
                          <a:noFill/>
                        </a:lnT>
                        <a:lnB>
                          <a:noFill/>
                        </a:lnB>
                        <a:noFill/>
                      </a:tcPr>
                    </a:tc>
                    <a:extLst>
                      <a:ext uri="{0D108BD9-81ED-4DB2-BD59-A6C34878D82A}">
                        <a16:rowId xmlns:a16="http://schemas.microsoft.com/office/drawing/2014/main" val="1576768515"/>
                      </a:ext>
                    </a:extLst>
                  </a:tr>
                  <a:tr h="797848">
                    <a:tc>
                      <a:txBody>
                        <a:bodyPr/>
                        <a:lstStyle/>
                        <a:p>
                          <a:pPr algn="ctr"/>
                          <a:r>
                            <a:rPr lang="en-US" sz="1200" b="1">
                              <a:latin typeface="Times New Roman" panose="02020603050405020304" pitchFamily="18" charset="0"/>
                              <a:cs typeface="Times New Roman" panose="02020603050405020304" pitchFamily="18" charset="0"/>
                            </a:rPr>
                            <a:t>GQA (Grouped Query)</a:t>
                          </a:r>
                          <a:endParaRPr lang="en-US" sz="1200">
                            <a:latin typeface="Times New Roman" panose="02020603050405020304" pitchFamily="18" charset="0"/>
                            <a:cs typeface="Times New Roman" panose="02020603050405020304" pitchFamily="18" charset="0"/>
                          </a:endParaRPr>
                        </a:p>
                      </a:txBody>
                      <a:tcPr marL="66328" marR="66328" marT="33164" marB="33164" anchor="ctr">
                        <a:lnL>
                          <a:noFill/>
                        </a:lnL>
                        <a:lnR>
                          <a:noFill/>
                        </a:lnR>
                        <a:lnT>
                          <a:noFill/>
                        </a:lnT>
                        <a:lnB>
                          <a:noFill/>
                        </a:lnB>
                        <a:noFill/>
                      </a:tcPr>
                    </a:tc>
                    <a:tc>
                      <a:txBody>
                        <a:bodyPr/>
                        <a:lstStyle/>
                        <a:p>
                          <a:endParaRPr lang="en-US"/>
                        </a:p>
                      </a:txBody>
                      <a:tcPr marL="66328" marR="66328" marT="33164" marB="33164" anchor="ctr">
                        <a:lnL>
                          <a:noFill/>
                        </a:lnL>
                        <a:lnR>
                          <a:noFill/>
                        </a:lnR>
                        <a:lnT>
                          <a:noFill/>
                        </a:lnT>
                        <a:lnB>
                          <a:noFill/>
                        </a:lnB>
                        <a:blipFill>
                          <a:blip r:embed="rId2"/>
                          <a:stretch>
                            <a:fillRect l="-100334" t="-279389" r="-200334" b="-267939"/>
                          </a:stretch>
                        </a:blipFill>
                      </a:tcPr>
                    </a:tc>
                    <a:tc>
                      <a:txBody>
                        <a:bodyPr/>
                        <a:lstStyle/>
                        <a:p>
                          <a:endParaRPr lang="en-US"/>
                        </a:p>
                      </a:txBody>
                      <a:tcPr marL="66328" marR="66328" marT="33164" marB="33164" anchor="ctr">
                        <a:lnL>
                          <a:noFill/>
                        </a:lnL>
                        <a:lnR>
                          <a:noFill/>
                        </a:lnR>
                        <a:lnT>
                          <a:noFill/>
                        </a:lnT>
                        <a:lnB>
                          <a:noFill/>
                        </a:lnB>
                        <a:blipFill>
                          <a:blip r:embed="rId2"/>
                          <a:stretch>
                            <a:fillRect l="-199667" t="-279389" r="-99667" b="-267939"/>
                          </a:stretch>
                        </a:blipFill>
                      </a:tcPr>
                    </a:tc>
                    <a:tc>
                      <a:txBody>
                        <a:bodyPr/>
                        <a:lstStyle/>
                        <a:p>
                          <a:pPr algn="ctr"/>
                          <a:r>
                            <a:rPr lang="en-US" sz="1200">
                              <a:latin typeface="+mj-lt"/>
                            </a:rPr>
                            <a:t>Chia Q thành nhóm g, mỗi nhóm dùng chung K/V → cân bằng giữa Multi-head và MQA</a:t>
                          </a:r>
                        </a:p>
                      </a:txBody>
                      <a:tcPr marL="66328" marR="66328" marT="33164" marB="33164" anchor="ctr">
                        <a:lnL>
                          <a:noFill/>
                        </a:lnL>
                        <a:lnR>
                          <a:noFill/>
                        </a:lnR>
                        <a:lnT>
                          <a:noFill/>
                        </a:lnT>
                        <a:lnB>
                          <a:noFill/>
                        </a:lnB>
                        <a:noFill/>
                      </a:tcPr>
                    </a:tc>
                    <a:extLst>
                      <a:ext uri="{0D108BD9-81ED-4DB2-BD59-A6C34878D82A}">
                        <a16:rowId xmlns:a16="http://schemas.microsoft.com/office/drawing/2014/main" val="1223361034"/>
                      </a:ext>
                    </a:extLst>
                  </a:tr>
                  <a:tr h="797848">
                    <a:tc>
                      <a:txBody>
                        <a:bodyPr/>
                        <a:lstStyle/>
                        <a:p>
                          <a:pPr algn="ctr"/>
                          <a:r>
                            <a:rPr lang="en-US" sz="1200" b="1" dirty="0">
                              <a:latin typeface="Times New Roman" panose="02020603050405020304" pitchFamily="18" charset="0"/>
                              <a:cs typeface="Times New Roman" panose="02020603050405020304" pitchFamily="18" charset="0"/>
                            </a:rPr>
                            <a:t>Linear Attention</a:t>
                          </a:r>
                          <a:endParaRPr lang="en-US" sz="1200" dirty="0">
                            <a:latin typeface="Times New Roman" panose="02020603050405020304" pitchFamily="18" charset="0"/>
                            <a:cs typeface="Times New Roman" panose="02020603050405020304" pitchFamily="18" charset="0"/>
                          </a:endParaRPr>
                        </a:p>
                      </a:txBody>
                      <a:tcPr marL="66328" marR="66328" marT="33164" marB="33164" anchor="ctr">
                        <a:lnL>
                          <a:noFill/>
                        </a:lnL>
                        <a:lnR>
                          <a:noFill/>
                        </a:lnR>
                        <a:lnT>
                          <a:noFill/>
                        </a:lnT>
                        <a:lnB>
                          <a:noFill/>
                        </a:lnB>
                        <a:noFill/>
                      </a:tcPr>
                    </a:tc>
                    <a:tc>
                      <a:txBody>
                        <a:bodyPr/>
                        <a:lstStyle/>
                        <a:p>
                          <a:endParaRPr lang="en-US"/>
                        </a:p>
                      </a:txBody>
                      <a:tcPr marL="66328" marR="66328" marT="33164" marB="33164" anchor="ctr">
                        <a:lnL>
                          <a:noFill/>
                        </a:lnL>
                        <a:lnR>
                          <a:noFill/>
                        </a:lnR>
                        <a:lnT>
                          <a:noFill/>
                        </a:lnT>
                        <a:lnB>
                          <a:noFill/>
                        </a:lnB>
                        <a:blipFill>
                          <a:blip r:embed="rId2"/>
                          <a:stretch>
                            <a:fillRect l="-100334" t="-379389" r="-200334" b="-167939"/>
                          </a:stretch>
                        </a:blipFill>
                      </a:tcPr>
                    </a:tc>
                    <a:tc>
                      <a:txBody>
                        <a:bodyPr/>
                        <a:lstStyle/>
                        <a:p>
                          <a:endParaRPr lang="en-US"/>
                        </a:p>
                      </a:txBody>
                      <a:tcPr marL="66328" marR="66328" marT="33164" marB="33164" anchor="ctr">
                        <a:lnL>
                          <a:noFill/>
                        </a:lnL>
                        <a:lnR>
                          <a:noFill/>
                        </a:lnR>
                        <a:lnT>
                          <a:noFill/>
                        </a:lnT>
                        <a:lnB>
                          <a:noFill/>
                        </a:lnB>
                        <a:blipFill>
                          <a:blip r:embed="rId2"/>
                          <a:stretch>
                            <a:fillRect l="-199667" t="-379389" r="-99667" b="-167939"/>
                          </a:stretch>
                        </a:blipFill>
                      </a:tcPr>
                    </a:tc>
                    <a:tc>
                      <a:txBody>
                        <a:bodyPr/>
                        <a:lstStyle/>
                        <a:p>
                          <a:pPr algn="ctr"/>
                          <a:r>
                            <a:rPr lang="en-US" sz="1200">
                              <a:latin typeface="+mj-lt"/>
                            </a:rPr>
                            <a:t>Sử dụng phép xấp xỉ tuyến tính (nhân kernel) thay vì nhân ma trận đầy đủ</a:t>
                          </a:r>
                        </a:p>
                      </a:txBody>
                      <a:tcPr marL="66328" marR="66328" marT="33164" marB="33164" anchor="ctr">
                        <a:lnL>
                          <a:noFill/>
                        </a:lnL>
                        <a:lnR>
                          <a:noFill/>
                        </a:lnR>
                        <a:lnT>
                          <a:noFill/>
                        </a:lnT>
                        <a:lnB>
                          <a:noFill/>
                        </a:lnB>
                        <a:noFill/>
                      </a:tcPr>
                    </a:tc>
                    <a:extLst>
                      <a:ext uri="{0D108BD9-81ED-4DB2-BD59-A6C34878D82A}">
                        <a16:rowId xmlns:a16="http://schemas.microsoft.com/office/drawing/2014/main" val="2564985159"/>
                      </a:ext>
                    </a:extLst>
                  </a:tr>
                  <a:tr h="614968">
                    <a:tc>
                      <a:txBody>
                        <a:bodyPr/>
                        <a:lstStyle/>
                        <a:p>
                          <a:pPr algn="ctr"/>
                          <a:r>
                            <a:rPr lang="en-US" sz="1200" b="1" dirty="0">
                              <a:latin typeface="Times New Roman" panose="02020603050405020304" pitchFamily="18" charset="0"/>
                              <a:cs typeface="Times New Roman" panose="02020603050405020304" pitchFamily="18" charset="0"/>
                            </a:rPr>
                            <a:t>Sparse Attention</a:t>
                          </a:r>
                          <a:endParaRPr lang="en-US" sz="1200" dirty="0">
                            <a:latin typeface="Times New Roman" panose="02020603050405020304" pitchFamily="18" charset="0"/>
                            <a:cs typeface="Times New Roman" panose="02020603050405020304" pitchFamily="18" charset="0"/>
                          </a:endParaRPr>
                        </a:p>
                      </a:txBody>
                      <a:tcPr marL="66328" marR="66328" marT="33164" marB="33164" anchor="ctr">
                        <a:lnL>
                          <a:noFill/>
                        </a:lnL>
                        <a:lnR>
                          <a:noFill/>
                        </a:lnR>
                        <a:lnT>
                          <a:noFill/>
                        </a:lnT>
                        <a:lnB>
                          <a:noFill/>
                        </a:lnB>
                        <a:noFill/>
                      </a:tcPr>
                    </a:tc>
                    <a:tc>
                      <a:txBody>
                        <a:bodyPr/>
                        <a:lstStyle/>
                        <a:p>
                          <a:endParaRPr lang="en-US"/>
                        </a:p>
                      </a:txBody>
                      <a:tcPr marL="66328" marR="66328" marT="33164" marB="33164" anchor="ctr">
                        <a:lnL>
                          <a:noFill/>
                        </a:lnL>
                        <a:lnR>
                          <a:noFill/>
                        </a:lnR>
                        <a:lnT>
                          <a:noFill/>
                        </a:lnT>
                        <a:lnB>
                          <a:noFill/>
                        </a:lnB>
                        <a:blipFill>
                          <a:blip r:embed="rId2"/>
                          <a:stretch>
                            <a:fillRect l="-100334" t="-621782" r="-200334" b="-117822"/>
                          </a:stretch>
                        </a:blipFill>
                      </a:tcPr>
                    </a:tc>
                    <a:tc>
                      <a:txBody>
                        <a:bodyPr/>
                        <a:lstStyle/>
                        <a:p>
                          <a:pPr algn="ctr"/>
                          <a:r>
                            <a:rPr lang="en-US" sz="1200" dirty="0" err="1">
                              <a:latin typeface="+mj-lt"/>
                            </a:rPr>
                            <a:t>Giảm</a:t>
                          </a:r>
                          <a:r>
                            <a:rPr lang="en-US" sz="1200" dirty="0">
                              <a:latin typeface="+mj-lt"/>
                            </a:rPr>
                            <a:t> </a:t>
                          </a:r>
                          <a:r>
                            <a:rPr lang="en-US" sz="1200" dirty="0" err="1">
                              <a:latin typeface="+mj-lt"/>
                            </a:rPr>
                            <a:t>mạnh</a:t>
                          </a:r>
                          <a:endParaRPr lang="en-US" sz="1200" dirty="0">
                            <a:latin typeface="+mj-lt"/>
                          </a:endParaRPr>
                        </a:p>
                      </a:txBody>
                      <a:tcPr marL="66328" marR="66328" marT="33164" marB="33164" anchor="ctr">
                        <a:lnL>
                          <a:noFill/>
                        </a:lnL>
                        <a:lnR>
                          <a:noFill/>
                        </a:lnR>
                        <a:lnT>
                          <a:noFill/>
                        </a:lnT>
                        <a:lnB>
                          <a:noFill/>
                        </a:lnB>
                        <a:noFill/>
                      </a:tcPr>
                    </a:tc>
                    <a:tc>
                      <a:txBody>
                        <a:bodyPr/>
                        <a:lstStyle/>
                        <a:p>
                          <a:pPr algn="ctr"/>
                          <a:r>
                            <a:rPr lang="en-US" sz="1200" dirty="0" err="1">
                              <a:latin typeface="+mj-lt"/>
                            </a:rPr>
                            <a:t>Chỉ</a:t>
                          </a:r>
                          <a:r>
                            <a:rPr lang="en-US" sz="1200" dirty="0">
                              <a:latin typeface="+mj-lt"/>
                            </a:rPr>
                            <a:t> </a:t>
                          </a:r>
                          <a:r>
                            <a:rPr lang="en-US" sz="1200" dirty="0" err="1">
                              <a:latin typeface="+mj-lt"/>
                            </a:rPr>
                            <a:t>tính</a:t>
                          </a:r>
                          <a:r>
                            <a:rPr lang="en-US" sz="1200" dirty="0">
                              <a:latin typeface="+mj-lt"/>
                            </a:rPr>
                            <a:t> attention ở </a:t>
                          </a:r>
                          <a:r>
                            <a:rPr lang="en-US" sz="1200" dirty="0" err="1">
                              <a:latin typeface="+mj-lt"/>
                            </a:rPr>
                            <a:t>các</a:t>
                          </a:r>
                          <a:r>
                            <a:rPr lang="en-US" sz="1200" dirty="0">
                              <a:latin typeface="+mj-lt"/>
                            </a:rPr>
                            <a:t> </a:t>
                          </a:r>
                          <a:r>
                            <a:rPr lang="en-US" sz="1200" dirty="0" err="1">
                              <a:latin typeface="+mj-lt"/>
                            </a:rPr>
                            <a:t>vị</a:t>
                          </a:r>
                          <a:r>
                            <a:rPr lang="en-US" sz="1200" dirty="0">
                              <a:latin typeface="+mj-lt"/>
                            </a:rPr>
                            <a:t> </a:t>
                          </a:r>
                          <a:r>
                            <a:rPr lang="en-US" sz="1200" dirty="0" err="1">
                              <a:latin typeface="+mj-lt"/>
                            </a:rPr>
                            <a:t>trí</a:t>
                          </a:r>
                          <a:r>
                            <a:rPr lang="en-US" sz="1200" dirty="0">
                              <a:latin typeface="+mj-lt"/>
                            </a:rPr>
                            <a:t> </a:t>
                          </a:r>
                          <a:r>
                            <a:rPr lang="en-US" sz="1200" dirty="0" err="1">
                              <a:latin typeface="+mj-lt"/>
                            </a:rPr>
                            <a:t>nhất</a:t>
                          </a:r>
                          <a:r>
                            <a:rPr lang="en-US" sz="1200" dirty="0">
                              <a:latin typeface="+mj-lt"/>
                            </a:rPr>
                            <a:t> </a:t>
                          </a:r>
                          <a:r>
                            <a:rPr lang="en-US" sz="1200" dirty="0" err="1">
                              <a:latin typeface="+mj-lt"/>
                            </a:rPr>
                            <a:t>định</a:t>
                          </a:r>
                          <a:r>
                            <a:rPr lang="en-US" sz="1200" dirty="0">
                              <a:latin typeface="+mj-lt"/>
                            </a:rPr>
                            <a:t>, </a:t>
                          </a:r>
                          <a:r>
                            <a:rPr lang="en-US" sz="1200" dirty="0" err="1">
                              <a:latin typeface="+mj-lt"/>
                            </a:rPr>
                            <a:t>theo</a:t>
                          </a:r>
                          <a:r>
                            <a:rPr lang="en-US" sz="1200" dirty="0">
                              <a:latin typeface="+mj-lt"/>
                            </a:rPr>
                            <a:t> block </a:t>
                          </a:r>
                          <a:r>
                            <a:rPr lang="en-US" sz="1200" dirty="0" err="1">
                              <a:latin typeface="+mj-lt"/>
                            </a:rPr>
                            <a:t>hoặc</a:t>
                          </a:r>
                          <a:r>
                            <a:rPr lang="en-US" sz="1200" dirty="0">
                              <a:latin typeface="+mj-lt"/>
                            </a:rPr>
                            <a:t> stride pattern</a:t>
                          </a:r>
                        </a:p>
                      </a:txBody>
                      <a:tcPr marL="66328" marR="66328" marT="33164" marB="33164" anchor="ctr">
                        <a:lnL>
                          <a:noFill/>
                        </a:lnL>
                        <a:lnR>
                          <a:noFill/>
                        </a:lnR>
                        <a:lnT>
                          <a:noFill/>
                        </a:lnT>
                        <a:lnB>
                          <a:noFill/>
                        </a:lnB>
                        <a:noFill/>
                      </a:tcPr>
                    </a:tc>
                    <a:extLst>
                      <a:ext uri="{0D108BD9-81ED-4DB2-BD59-A6C34878D82A}">
                        <a16:rowId xmlns:a16="http://schemas.microsoft.com/office/drawing/2014/main" val="1311765150"/>
                      </a:ext>
                    </a:extLst>
                  </a:tr>
                  <a:tr h="704411">
                    <a:tc>
                      <a:txBody>
                        <a:bodyPr/>
                        <a:lstStyle/>
                        <a:p>
                          <a:pPr algn="ctr"/>
                          <a:r>
                            <a:rPr lang="en-US" sz="1200" b="1" dirty="0" err="1">
                              <a:latin typeface="Times New Roman" panose="02020603050405020304" pitchFamily="18" charset="0"/>
                              <a:cs typeface="Times New Roman" panose="02020603050405020304" pitchFamily="18" charset="0"/>
                            </a:rPr>
                            <a:t>RoPE</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trong</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bản</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thân</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nó</a:t>
                          </a:r>
                          <a:r>
                            <a:rPr lang="en-US" sz="1200" b="1" dirty="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txBody>
                      <a:tcPr marL="66328" marR="66328" marT="33164" marB="33164" anchor="ctr">
                        <a:lnL>
                          <a:noFill/>
                        </a:lnL>
                        <a:lnR>
                          <a:noFill/>
                        </a:lnR>
                        <a:lnT>
                          <a:noFill/>
                        </a:lnT>
                        <a:lnB>
                          <a:noFill/>
                        </a:lnB>
                        <a:noFill/>
                      </a:tcPr>
                    </a:tc>
                    <a:tc>
                      <a:txBody>
                        <a:bodyPr/>
                        <a:lstStyle/>
                        <a:p>
                          <a:endParaRPr lang="en-US"/>
                        </a:p>
                      </a:txBody>
                      <a:tcPr marL="66328" marR="66328" marT="33164" marB="33164" anchor="ctr">
                        <a:lnL>
                          <a:noFill/>
                        </a:lnL>
                        <a:lnR>
                          <a:noFill/>
                        </a:lnR>
                        <a:lnT>
                          <a:noFill/>
                        </a:lnT>
                        <a:lnB>
                          <a:noFill/>
                        </a:lnB>
                        <a:blipFill>
                          <a:blip r:embed="rId2"/>
                          <a:stretch>
                            <a:fillRect l="-100334" t="-628448" r="-200334" b="-2586"/>
                          </a:stretch>
                        </a:blipFill>
                      </a:tcPr>
                    </a:tc>
                    <a:tc>
                      <a:txBody>
                        <a:bodyPr/>
                        <a:lstStyle/>
                        <a:p>
                          <a:pPr algn="ctr"/>
                          <a:r>
                            <a:rPr lang="en-US" sz="1200" dirty="0" err="1">
                              <a:latin typeface="+mj-lt"/>
                            </a:rPr>
                            <a:t>Không</a:t>
                          </a:r>
                          <a:r>
                            <a:rPr lang="en-US" sz="1200" dirty="0">
                              <a:latin typeface="+mj-lt"/>
                            </a:rPr>
                            <a:t> </a:t>
                          </a:r>
                          <a:r>
                            <a:rPr lang="en-US" sz="1200" dirty="0" err="1">
                              <a:latin typeface="+mj-lt"/>
                            </a:rPr>
                            <a:t>đáng</a:t>
                          </a:r>
                          <a:r>
                            <a:rPr lang="en-US" sz="1200" dirty="0">
                              <a:latin typeface="+mj-lt"/>
                            </a:rPr>
                            <a:t> </a:t>
                          </a:r>
                          <a:r>
                            <a:rPr lang="en-US" sz="1200" dirty="0" err="1">
                              <a:latin typeface="+mj-lt"/>
                            </a:rPr>
                            <a:t>kể</a:t>
                          </a:r>
                          <a:endParaRPr lang="en-US" sz="1200" dirty="0">
                            <a:latin typeface="+mj-lt"/>
                          </a:endParaRPr>
                        </a:p>
                      </a:txBody>
                      <a:tcPr marL="66328" marR="66328" marT="33164" marB="33164" anchor="ctr">
                        <a:lnL>
                          <a:noFill/>
                        </a:lnL>
                        <a:lnR>
                          <a:noFill/>
                        </a:lnR>
                        <a:lnT>
                          <a:noFill/>
                        </a:lnT>
                        <a:lnB>
                          <a:noFill/>
                        </a:lnB>
                        <a:noFill/>
                      </a:tcPr>
                    </a:tc>
                    <a:tc>
                      <a:txBody>
                        <a:bodyPr/>
                        <a:lstStyle/>
                        <a:p>
                          <a:pPr algn="ctr"/>
                          <a:r>
                            <a:rPr lang="vi-VN" sz="1200" b="1" dirty="0">
                              <a:latin typeface="+mj-lt"/>
                            </a:rPr>
                            <a:t>Không phải là attention riêng biệt</a:t>
                          </a:r>
                          <a:r>
                            <a:rPr lang="vi-VN" sz="1200" dirty="0">
                              <a:latin typeface="+mj-lt"/>
                            </a:rPr>
                            <a:t>, mà là </a:t>
                          </a:r>
                          <a:r>
                            <a:rPr lang="vi-VN" sz="1200" b="1" dirty="0">
                              <a:latin typeface="+mj-lt"/>
                            </a:rPr>
                            <a:t>mã hóa vị trí</a:t>
                          </a:r>
                          <a:r>
                            <a:rPr lang="vi-VN" sz="1200" dirty="0">
                              <a:latin typeface="+mj-lt"/>
                            </a:rPr>
                            <a:t> được chèn vào Q/K</a:t>
                          </a:r>
                        </a:p>
                      </a:txBody>
                      <a:tcPr marL="66328" marR="66328" marT="33164" marB="33164" anchor="ctr">
                        <a:lnL>
                          <a:noFill/>
                        </a:lnL>
                        <a:lnR>
                          <a:noFill/>
                        </a:lnR>
                        <a:lnT>
                          <a:noFill/>
                        </a:lnT>
                        <a:lnB>
                          <a:noFill/>
                        </a:lnB>
                        <a:noFill/>
                      </a:tcPr>
                    </a:tc>
                    <a:extLst>
                      <a:ext uri="{0D108BD9-81ED-4DB2-BD59-A6C34878D82A}">
                        <a16:rowId xmlns:a16="http://schemas.microsoft.com/office/drawing/2014/main" val="1737973703"/>
                      </a:ext>
                    </a:extLst>
                  </a:tr>
                </a:tbl>
              </a:graphicData>
            </a:graphic>
          </p:graphicFrame>
        </mc:Fallback>
      </mc:AlternateContent>
    </p:spTree>
    <p:extLst>
      <p:ext uri="{BB962C8B-B14F-4D97-AF65-F5344CB8AC3E}">
        <p14:creationId xmlns:p14="http://schemas.microsoft.com/office/powerpoint/2010/main" val="994058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D9EDE-5D52-F489-3135-467507FD2F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0BC72-06DC-E22F-D77F-1D6F07851CDA}"/>
              </a:ext>
            </a:extLst>
          </p:cNvPr>
          <p:cNvSpPr>
            <a:spLocks noGrp="1"/>
          </p:cNvSpPr>
          <p:nvPr>
            <p:ph type="title"/>
          </p:nvPr>
        </p:nvSpPr>
        <p:spPr>
          <a:xfrm>
            <a:off x="226208" y="115678"/>
            <a:ext cx="8520600" cy="763500"/>
          </a:xfrm>
        </p:spPr>
        <p:txBody>
          <a:bodyPr>
            <a:normAutofit/>
          </a:bodyPr>
          <a:lstStyle/>
          <a:p>
            <a:r>
              <a:rPr lang="vi-VN" b="1" i="0" spc="-10">
                <a:latin typeface="Times New Roman"/>
                <a:ea typeface="+mj-ea"/>
                <a:cs typeface="Times New Roman"/>
              </a:rPr>
              <a:t>Dịch máy: Dataset</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328E13C-8257-4A89-C119-2BA71CCF34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5" name="TextBox 4">
            <a:extLst>
              <a:ext uri="{FF2B5EF4-FFF2-40B4-BE49-F238E27FC236}">
                <a16:creationId xmlns:a16="http://schemas.microsoft.com/office/drawing/2014/main" id="{B0F79B98-9AA4-A142-4F12-0B795723A3FD}"/>
              </a:ext>
            </a:extLst>
          </p:cNvPr>
          <p:cNvSpPr txBox="1"/>
          <p:nvPr/>
        </p:nvSpPr>
        <p:spPr>
          <a:xfrm>
            <a:off x="140183" y="1418589"/>
            <a:ext cx="9308617" cy="954107"/>
          </a:xfrm>
          <a:prstGeom prst="rect">
            <a:avLst/>
          </a:prstGeom>
          <a:noFill/>
        </p:spPr>
        <p:txBody>
          <a:bodyPr wrap="square" rtlCol="0">
            <a:spAutoFit/>
          </a:bodyPr>
          <a:lstStyle/>
          <a:p>
            <a:r>
              <a:rPr lang="vi-VN" sz="2800" b="1">
                <a:latin typeface="+mj-lt"/>
              </a:rPr>
              <a:t>Dữ liệu: </a:t>
            </a:r>
            <a:r>
              <a:rPr lang="vi-VN" sz="2800">
                <a:latin typeface="+mj-lt"/>
              </a:rPr>
              <a:t>là cặp câu song ngữ Anh – Việt được lấy từ Tatoeba.</a:t>
            </a:r>
          </a:p>
          <a:p>
            <a:r>
              <a:rPr lang="vi-VN" sz="2800" b="1">
                <a:latin typeface="+mj-lt"/>
              </a:rPr>
              <a:t>Mục đích: </a:t>
            </a:r>
            <a:r>
              <a:rPr lang="vi-VN" sz="2800">
                <a:latin typeface="+mj-lt"/>
              </a:rPr>
              <a:t>dịch câu từ tiếng Anh sang tiếng Việt. </a:t>
            </a:r>
            <a:endParaRPr lang="en-US" sz="2800">
              <a:latin typeface="+mj-lt"/>
            </a:endParaRPr>
          </a:p>
        </p:txBody>
      </p:sp>
      <p:graphicFrame>
        <p:nvGraphicFramePr>
          <p:cNvPr id="6" name="Table 5">
            <a:extLst>
              <a:ext uri="{FF2B5EF4-FFF2-40B4-BE49-F238E27FC236}">
                <a16:creationId xmlns:a16="http://schemas.microsoft.com/office/drawing/2014/main" id="{23470628-1D82-18B6-3793-0892259CE3B7}"/>
              </a:ext>
            </a:extLst>
          </p:cNvPr>
          <p:cNvGraphicFramePr>
            <a:graphicFrameLocks noGrp="1"/>
          </p:cNvGraphicFramePr>
          <p:nvPr>
            <p:extLst>
              <p:ext uri="{D42A27DB-BD31-4B8C-83A1-F6EECF244321}">
                <p14:modId xmlns:p14="http://schemas.microsoft.com/office/powerpoint/2010/main" val="1908895172"/>
              </p:ext>
            </p:extLst>
          </p:nvPr>
        </p:nvGraphicFramePr>
        <p:xfrm>
          <a:off x="696177" y="2632411"/>
          <a:ext cx="7751646" cy="3749040"/>
        </p:xfrm>
        <a:graphic>
          <a:graphicData uri="http://schemas.openxmlformats.org/drawingml/2006/table">
            <a:tbl>
              <a:tblPr firstRow="1" bandRow="1">
                <a:tableStyleId>{5940675A-B579-460E-94D1-54222C63F5DA}</a:tableStyleId>
              </a:tblPr>
              <a:tblGrid>
                <a:gridCol w="3875823">
                  <a:extLst>
                    <a:ext uri="{9D8B030D-6E8A-4147-A177-3AD203B41FA5}">
                      <a16:colId xmlns:a16="http://schemas.microsoft.com/office/drawing/2014/main" val="1214663761"/>
                    </a:ext>
                  </a:extLst>
                </a:gridCol>
                <a:gridCol w="3875823">
                  <a:extLst>
                    <a:ext uri="{9D8B030D-6E8A-4147-A177-3AD203B41FA5}">
                      <a16:colId xmlns:a16="http://schemas.microsoft.com/office/drawing/2014/main" val="748331233"/>
                    </a:ext>
                  </a:extLst>
                </a:gridCol>
              </a:tblGrid>
              <a:tr h="163097">
                <a:tc>
                  <a:txBody>
                    <a:bodyPr/>
                    <a:lstStyle/>
                    <a:p>
                      <a:pPr algn="ctr"/>
                      <a:r>
                        <a:rPr lang="vi-VN" sz="2400">
                          <a:latin typeface="+mj-lt"/>
                        </a:rPr>
                        <a:t>Tiếng Anh</a:t>
                      </a:r>
                      <a:endParaRPr lang="en-US" sz="2400">
                        <a:latin typeface="+mj-lt"/>
                      </a:endParaRPr>
                    </a:p>
                  </a:txBody>
                  <a:tcPr/>
                </a:tc>
                <a:tc>
                  <a:txBody>
                    <a:bodyPr/>
                    <a:lstStyle/>
                    <a:p>
                      <a:pPr algn="ctr"/>
                      <a:r>
                        <a:rPr lang="vi-VN" sz="2400">
                          <a:latin typeface="+mj-lt"/>
                        </a:rPr>
                        <a:t>Tiếng Việt</a:t>
                      </a:r>
                      <a:endParaRPr lang="en-US" sz="2400">
                        <a:latin typeface="+mj-lt"/>
                      </a:endParaRPr>
                    </a:p>
                  </a:txBody>
                  <a:tcPr/>
                </a:tc>
                <a:extLst>
                  <a:ext uri="{0D108BD9-81ED-4DB2-BD59-A6C34878D82A}">
                    <a16:rowId xmlns:a16="http://schemas.microsoft.com/office/drawing/2014/main" val="3362775646"/>
                  </a:ext>
                </a:extLst>
              </a:tr>
              <a:tr h="370840">
                <a:tc>
                  <a:txBody>
                    <a:bodyPr/>
                    <a:lstStyle/>
                    <a:p>
                      <a:pPr algn="ctr"/>
                      <a:r>
                        <a:rPr lang="en-US" sz="2400">
                          <a:latin typeface="Times New Roman" panose="02020603050405020304" pitchFamily="18" charset="0"/>
                          <a:cs typeface="Times New Roman" panose="02020603050405020304" pitchFamily="18" charset="0"/>
                        </a:rPr>
                        <a:t>Run!</a:t>
                      </a:r>
                    </a:p>
                  </a:txBody>
                  <a:tcPr/>
                </a:tc>
                <a:tc>
                  <a:txBody>
                    <a:bodyPr/>
                    <a:lstStyle/>
                    <a:p>
                      <a:pPr algn="ctr"/>
                      <a:r>
                        <a:rPr lang="en-US" sz="2400">
                          <a:latin typeface="Times New Roman" panose="02020603050405020304" pitchFamily="18" charset="0"/>
                          <a:cs typeface="Times New Roman" panose="02020603050405020304" pitchFamily="18" charset="0"/>
                        </a:rPr>
                        <a:t>Chạy!</a:t>
                      </a:r>
                    </a:p>
                  </a:txBody>
                  <a:tcPr/>
                </a:tc>
                <a:extLst>
                  <a:ext uri="{0D108BD9-81ED-4DB2-BD59-A6C34878D82A}">
                    <a16:rowId xmlns:a16="http://schemas.microsoft.com/office/drawing/2014/main" val="3634218824"/>
                  </a:ext>
                </a:extLst>
              </a:tr>
              <a:tr h="370840">
                <a:tc>
                  <a:txBody>
                    <a:bodyPr/>
                    <a:lstStyle/>
                    <a:p>
                      <a:pPr algn="ctr"/>
                      <a:r>
                        <a:rPr lang="en-US" sz="2400">
                          <a:latin typeface="Times New Roman" panose="02020603050405020304" pitchFamily="18" charset="0"/>
                          <a:cs typeface="Times New Roman" panose="02020603050405020304" pitchFamily="18" charset="0"/>
                        </a:rPr>
                        <a:t>I heard you.</a:t>
                      </a:r>
                    </a:p>
                  </a:txBody>
                  <a:tcPr/>
                </a:tc>
                <a:tc>
                  <a:txBody>
                    <a:bodyPr/>
                    <a:lstStyle/>
                    <a:p>
                      <a:pPr algn="ctr"/>
                      <a:r>
                        <a:rPr lang="en-US" sz="2400">
                          <a:latin typeface="Times New Roman" panose="02020603050405020304" pitchFamily="18" charset="0"/>
                          <a:cs typeface="Times New Roman" panose="02020603050405020304" pitchFamily="18" charset="0"/>
                        </a:rPr>
                        <a:t>Tôi nghe bạn rồi.</a:t>
                      </a:r>
                    </a:p>
                  </a:txBody>
                  <a:tcPr/>
                </a:tc>
                <a:extLst>
                  <a:ext uri="{0D108BD9-81ED-4DB2-BD59-A6C34878D82A}">
                    <a16:rowId xmlns:a16="http://schemas.microsoft.com/office/drawing/2014/main" val="868201005"/>
                  </a:ext>
                </a:extLst>
              </a:tr>
              <a:tr h="370840">
                <a:tc>
                  <a:txBody>
                    <a:bodyPr/>
                    <a:lstStyle/>
                    <a:p>
                      <a:pPr algn="ctr"/>
                      <a:r>
                        <a:rPr lang="en-US" sz="2400">
                          <a:latin typeface="Times New Roman" panose="02020603050405020304" pitchFamily="18" charset="0"/>
                          <a:cs typeface="Times New Roman" panose="02020603050405020304" pitchFamily="18" charset="0"/>
                        </a:rPr>
                        <a:t>You'd better get up early.</a:t>
                      </a:r>
                    </a:p>
                  </a:txBody>
                  <a:tcPr/>
                </a:tc>
                <a:tc>
                  <a:txBody>
                    <a:bodyPr/>
                    <a:lstStyle/>
                    <a:p>
                      <a:pPr algn="ctr"/>
                      <a:r>
                        <a:rPr lang="en-US" sz="2400">
                          <a:latin typeface="Times New Roman" panose="02020603050405020304" pitchFamily="18" charset="0"/>
                          <a:cs typeface="Times New Roman" panose="02020603050405020304" pitchFamily="18" charset="0"/>
                        </a:rPr>
                        <a:t>Bạn nên dậy sớm.</a:t>
                      </a:r>
                    </a:p>
                  </a:txBody>
                  <a:tcPr/>
                </a:tc>
                <a:extLst>
                  <a:ext uri="{0D108BD9-81ED-4DB2-BD59-A6C34878D82A}">
                    <a16:rowId xmlns:a16="http://schemas.microsoft.com/office/drawing/2014/main" val="674828329"/>
                  </a:ext>
                </a:extLst>
              </a:tr>
              <a:tr h="370840">
                <a:tc>
                  <a:txBody>
                    <a:bodyPr/>
                    <a:lstStyle/>
                    <a:p>
                      <a:pPr algn="ctr"/>
                      <a:r>
                        <a:rPr lang="en-US" sz="2400">
                          <a:latin typeface="Times New Roman" panose="02020603050405020304" pitchFamily="18" charset="0"/>
                          <a:cs typeface="Times New Roman" panose="02020603050405020304" pitchFamily="18" charset="0"/>
                        </a:rPr>
                        <a:t>In 2009, Selena Gomez became the youngest person to be named a United Nations Children's Fund Ambassador in the United States.</a:t>
                      </a:r>
                    </a:p>
                  </a:txBody>
                  <a:tcPr/>
                </a:tc>
                <a:tc>
                  <a:txBody>
                    <a:bodyPr/>
                    <a:lstStyle/>
                    <a:p>
                      <a:pPr algn="ctr"/>
                      <a:r>
                        <a:rPr lang="vi-VN" sz="2400">
                          <a:latin typeface="+mj-lt"/>
                        </a:rPr>
                        <a:t>Vào năm 2009, Selena Gomez đã được lựa chọn để trở thành Đại sứ trẻ nhất của Quỹ Nhi đồng Liên hợp quốc tại Mỹ.</a:t>
                      </a:r>
                      <a:endParaRPr lang="en-US" sz="2400">
                        <a:latin typeface="+mj-lt"/>
                      </a:endParaRPr>
                    </a:p>
                  </a:txBody>
                  <a:tcPr/>
                </a:tc>
                <a:extLst>
                  <a:ext uri="{0D108BD9-81ED-4DB2-BD59-A6C34878D82A}">
                    <a16:rowId xmlns:a16="http://schemas.microsoft.com/office/drawing/2014/main" val="4281288262"/>
                  </a:ext>
                </a:extLst>
              </a:tr>
            </a:tbl>
          </a:graphicData>
        </a:graphic>
      </p:graphicFrame>
    </p:spTree>
    <p:extLst>
      <p:ext uri="{BB962C8B-B14F-4D97-AF65-F5344CB8AC3E}">
        <p14:creationId xmlns:p14="http://schemas.microsoft.com/office/powerpoint/2010/main" val="2269001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E9A81-59DF-CB49-9136-49B24DB128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7A44FC-0867-8BE4-37C3-946BE043EAA7}"/>
              </a:ext>
            </a:extLst>
          </p:cNvPr>
          <p:cNvSpPr>
            <a:spLocks noGrp="1"/>
          </p:cNvSpPr>
          <p:nvPr>
            <p:ph type="title"/>
          </p:nvPr>
        </p:nvSpPr>
        <p:spPr>
          <a:xfrm>
            <a:off x="226208" y="115678"/>
            <a:ext cx="8520600" cy="763500"/>
          </a:xfrm>
        </p:spPr>
        <p:txBody>
          <a:bodyPr>
            <a:normAutofit/>
          </a:bodyPr>
          <a:lstStyle/>
          <a:p>
            <a:r>
              <a:rPr lang="vi-VN" b="1" i="0" spc="-10">
                <a:latin typeface="Times New Roman"/>
                <a:ea typeface="+mj-ea"/>
                <a:cs typeface="Times New Roman"/>
              </a:rPr>
              <a:t>Dịch máy: Dataset</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D14B1AF-C1C5-0C27-5532-ECB162572B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graphicFrame>
        <p:nvGraphicFramePr>
          <p:cNvPr id="3" name="Table 2">
            <a:extLst>
              <a:ext uri="{FF2B5EF4-FFF2-40B4-BE49-F238E27FC236}">
                <a16:creationId xmlns:a16="http://schemas.microsoft.com/office/drawing/2014/main" id="{B8EB886E-9F25-DC3E-A6B6-EA998898FE8D}"/>
              </a:ext>
            </a:extLst>
          </p:cNvPr>
          <p:cNvGraphicFramePr>
            <a:graphicFrameLocks noGrp="1"/>
          </p:cNvGraphicFramePr>
          <p:nvPr>
            <p:extLst>
              <p:ext uri="{D42A27DB-BD31-4B8C-83A1-F6EECF244321}">
                <p14:modId xmlns:p14="http://schemas.microsoft.com/office/powerpoint/2010/main" val="1144695515"/>
              </p:ext>
            </p:extLst>
          </p:nvPr>
        </p:nvGraphicFramePr>
        <p:xfrm>
          <a:off x="1447800" y="1600200"/>
          <a:ext cx="6096000" cy="466344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3077287347"/>
                    </a:ext>
                  </a:extLst>
                </a:gridCol>
                <a:gridCol w="2032000">
                  <a:extLst>
                    <a:ext uri="{9D8B030D-6E8A-4147-A177-3AD203B41FA5}">
                      <a16:colId xmlns:a16="http://schemas.microsoft.com/office/drawing/2014/main" val="2802224007"/>
                    </a:ext>
                  </a:extLst>
                </a:gridCol>
                <a:gridCol w="2032000">
                  <a:extLst>
                    <a:ext uri="{9D8B030D-6E8A-4147-A177-3AD203B41FA5}">
                      <a16:colId xmlns:a16="http://schemas.microsoft.com/office/drawing/2014/main" val="2928519810"/>
                    </a:ext>
                  </a:extLst>
                </a:gridCol>
              </a:tblGrid>
              <a:tr h="370840">
                <a:tc>
                  <a:txBody>
                    <a:bodyPr/>
                    <a:lstStyle/>
                    <a:p>
                      <a:pPr algn="ct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vi-VN" sz="2800">
                          <a:latin typeface="Times New Roman" panose="02020603050405020304" pitchFamily="18" charset="0"/>
                          <a:cs typeface="Times New Roman" panose="02020603050405020304" pitchFamily="18" charset="0"/>
                        </a:rPr>
                        <a:t>Tiếng Anh</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vi-VN" sz="2800">
                          <a:latin typeface="Times New Roman" panose="02020603050405020304" pitchFamily="18" charset="0"/>
                          <a:cs typeface="Times New Roman" panose="02020603050405020304" pitchFamily="18" charset="0"/>
                        </a:rPr>
                        <a:t>Tiếng Việt</a:t>
                      </a:r>
                      <a:endParaRPr 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85267294"/>
                  </a:ext>
                </a:extLst>
              </a:tr>
              <a:tr h="370840">
                <a:tc>
                  <a:txBody>
                    <a:bodyPr/>
                    <a:lstStyle/>
                    <a:p>
                      <a:pPr algn="ctr"/>
                      <a:r>
                        <a:rPr lang="vi-VN" sz="2800">
                          <a:latin typeface="Times New Roman" panose="02020603050405020304" pitchFamily="18" charset="0"/>
                          <a:cs typeface="Times New Roman" panose="02020603050405020304" pitchFamily="18" charset="0"/>
                        </a:rPr>
                        <a:t>Count</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vi-VN" sz="2800">
                          <a:latin typeface="Times New Roman" panose="02020603050405020304" pitchFamily="18" charset="0"/>
                          <a:cs typeface="Times New Roman" panose="02020603050405020304" pitchFamily="18" charset="0"/>
                        </a:rPr>
                        <a:t>7542</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vi-VN" sz="2800">
                          <a:latin typeface="Times New Roman" panose="02020603050405020304" pitchFamily="18" charset="0"/>
                          <a:cs typeface="Times New Roman" panose="02020603050405020304" pitchFamily="18" charset="0"/>
                        </a:rPr>
                        <a:t>7542</a:t>
                      </a:r>
                      <a:endParaRPr 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74310979"/>
                  </a:ext>
                </a:extLst>
              </a:tr>
              <a:tr h="370840">
                <a:tc>
                  <a:txBody>
                    <a:bodyPr/>
                    <a:lstStyle/>
                    <a:p>
                      <a:pPr algn="ctr"/>
                      <a:r>
                        <a:rPr lang="vi-VN" sz="2800">
                          <a:latin typeface="Times New Roman" panose="02020603050405020304" pitchFamily="18" charset="0"/>
                          <a:cs typeface="Times New Roman" panose="02020603050405020304" pitchFamily="18" charset="0"/>
                        </a:rPr>
                        <a:t>Mean</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en-US" sz="2800" b="0" i="0">
                          <a:solidFill>
                            <a:schemeClr val="tx1"/>
                          </a:solidFill>
                          <a:effectLst/>
                          <a:latin typeface="Times New Roman" panose="02020603050405020304" pitchFamily="18" charset="0"/>
                          <a:ea typeface="+mn-ea"/>
                          <a:cs typeface="Times New Roman" panose="02020603050405020304" pitchFamily="18" charset="0"/>
                        </a:rPr>
                        <a:t>6.495890</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en-US" sz="2800" b="0" i="0">
                          <a:solidFill>
                            <a:schemeClr val="tx1"/>
                          </a:solidFill>
                          <a:effectLst/>
                          <a:latin typeface="Times New Roman" panose="02020603050405020304" pitchFamily="18" charset="0"/>
                          <a:ea typeface="+mn-ea"/>
                          <a:cs typeface="Times New Roman" panose="02020603050405020304" pitchFamily="18" charset="0"/>
                        </a:rPr>
                        <a:t>8.315434</a:t>
                      </a:r>
                      <a:endParaRPr 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969644625"/>
                  </a:ext>
                </a:extLst>
              </a:tr>
              <a:tr h="370840">
                <a:tc>
                  <a:txBody>
                    <a:bodyPr/>
                    <a:lstStyle/>
                    <a:p>
                      <a:pPr algn="ctr"/>
                      <a:r>
                        <a:rPr lang="vi-VN" sz="2800">
                          <a:latin typeface="Times New Roman" panose="02020603050405020304" pitchFamily="18" charset="0"/>
                          <a:cs typeface="Times New Roman" panose="02020603050405020304" pitchFamily="18" charset="0"/>
                        </a:rPr>
                        <a:t>Std</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en-US" sz="2800" b="0" i="0">
                          <a:solidFill>
                            <a:schemeClr val="tx1"/>
                          </a:solidFill>
                          <a:effectLst/>
                          <a:latin typeface="Times New Roman" panose="02020603050405020304" pitchFamily="18" charset="0"/>
                          <a:ea typeface="+mn-ea"/>
                          <a:cs typeface="Times New Roman" panose="02020603050405020304" pitchFamily="18" charset="0"/>
                        </a:rPr>
                        <a:t>2.563072</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fontAlgn="ctr"/>
                      <a:r>
                        <a:rPr lang="en-US" sz="2800">
                          <a:effectLst/>
                          <a:latin typeface="Times New Roman" panose="02020603050405020304" pitchFamily="18" charset="0"/>
                          <a:cs typeface="Times New Roman" panose="02020603050405020304" pitchFamily="18" charset="0"/>
                        </a:rPr>
                        <a:t>3.274892</a:t>
                      </a:r>
                    </a:p>
                  </a:txBody>
                  <a:tcPr marL="60960" marR="60960" marT="30480" marB="30480" anchor="ctr"/>
                </a:tc>
                <a:extLst>
                  <a:ext uri="{0D108BD9-81ED-4DB2-BD59-A6C34878D82A}">
                    <a16:rowId xmlns:a16="http://schemas.microsoft.com/office/drawing/2014/main" val="451078746"/>
                  </a:ext>
                </a:extLst>
              </a:tr>
              <a:tr h="370840">
                <a:tc>
                  <a:txBody>
                    <a:bodyPr/>
                    <a:lstStyle/>
                    <a:p>
                      <a:pPr algn="ctr"/>
                      <a:r>
                        <a:rPr lang="vi-VN" sz="2800">
                          <a:latin typeface="Times New Roman" panose="02020603050405020304" pitchFamily="18" charset="0"/>
                          <a:cs typeface="Times New Roman" panose="02020603050405020304" pitchFamily="18" charset="0"/>
                        </a:rPr>
                        <a:t>Min</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vi-VN" sz="2800">
                          <a:latin typeface="Times New Roman" panose="02020603050405020304" pitchFamily="18" charset="0"/>
                          <a:cs typeface="Times New Roman" panose="02020603050405020304" pitchFamily="18" charset="0"/>
                        </a:rPr>
                        <a:t>1</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vi-VN" sz="2800">
                          <a:latin typeface="Times New Roman" panose="02020603050405020304" pitchFamily="18" charset="0"/>
                          <a:cs typeface="Times New Roman" panose="02020603050405020304" pitchFamily="18" charset="0"/>
                        </a:rPr>
                        <a:t>1</a:t>
                      </a:r>
                      <a:endParaRPr 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280997138"/>
                  </a:ext>
                </a:extLst>
              </a:tr>
              <a:tr h="370840">
                <a:tc>
                  <a:txBody>
                    <a:bodyPr/>
                    <a:lstStyle/>
                    <a:p>
                      <a:pPr algn="ctr"/>
                      <a:r>
                        <a:rPr lang="vi-VN" sz="2800">
                          <a:latin typeface="Times New Roman" panose="02020603050405020304" pitchFamily="18" charset="0"/>
                          <a:cs typeface="Times New Roman" panose="02020603050405020304" pitchFamily="18" charset="0"/>
                        </a:rPr>
                        <a:t>25%</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vi-VN" sz="2800">
                          <a:latin typeface="Times New Roman" panose="02020603050405020304" pitchFamily="18" charset="0"/>
                          <a:cs typeface="Times New Roman" panose="02020603050405020304" pitchFamily="18" charset="0"/>
                        </a:rPr>
                        <a:t>5</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vi-VN" sz="2800">
                          <a:latin typeface="Times New Roman" panose="02020603050405020304" pitchFamily="18" charset="0"/>
                          <a:cs typeface="Times New Roman" panose="02020603050405020304" pitchFamily="18" charset="0"/>
                        </a:rPr>
                        <a:t>6</a:t>
                      </a:r>
                      <a:endParaRPr 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32418033"/>
                  </a:ext>
                </a:extLst>
              </a:tr>
              <a:tr h="370840">
                <a:tc>
                  <a:txBody>
                    <a:bodyPr/>
                    <a:lstStyle/>
                    <a:p>
                      <a:pPr algn="ctr"/>
                      <a:r>
                        <a:rPr lang="vi-VN" sz="2800">
                          <a:latin typeface="Times New Roman" panose="02020603050405020304" pitchFamily="18" charset="0"/>
                          <a:cs typeface="Times New Roman" panose="02020603050405020304" pitchFamily="18" charset="0"/>
                        </a:rPr>
                        <a:t>50%</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vi-VN" sz="2800">
                          <a:latin typeface="Times New Roman" panose="02020603050405020304" pitchFamily="18" charset="0"/>
                          <a:cs typeface="Times New Roman" panose="02020603050405020304" pitchFamily="18" charset="0"/>
                        </a:rPr>
                        <a:t>6</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vi-VN" sz="2800">
                          <a:latin typeface="Times New Roman" panose="02020603050405020304" pitchFamily="18" charset="0"/>
                          <a:cs typeface="Times New Roman" panose="02020603050405020304" pitchFamily="18" charset="0"/>
                        </a:rPr>
                        <a:t>8</a:t>
                      </a:r>
                      <a:endParaRPr 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367870701"/>
                  </a:ext>
                </a:extLst>
              </a:tr>
              <a:tr h="370840">
                <a:tc>
                  <a:txBody>
                    <a:bodyPr/>
                    <a:lstStyle/>
                    <a:p>
                      <a:pPr algn="ctr"/>
                      <a:r>
                        <a:rPr lang="vi-VN" sz="2800">
                          <a:latin typeface="Times New Roman" panose="02020603050405020304" pitchFamily="18" charset="0"/>
                          <a:cs typeface="Times New Roman" panose="02020603050405020304" pitchFamily="18" charset="0"/>
                        </a:rPr>
                        <a:t>75%</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vi-VN" sz="2800">
                          <a:latin typeface="Times New Roman" panose="02020603050405020304" pitchFamily="18" charset="0"/>
                          <a:cs typeface="Times New Roman" panose="02020603050405020304" pitchFamily="18" charset="0"/>
                        </a:rPr>
                        <a:t>8</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vi-VN" sz="2800">
                          <a:latin typeface="Times New Roman" panose="02020603050405020304" pitchFamily="18" charset="0"/>
                          <a:cs typeface="Times New Roman" panose="02020603050405020304" pitchFamily="18" charset="0"/>
                        </a:rPr>
                        <a:t>10</a:t>
                      </a:r>
                      <a:endParaRPr 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325671024"/>
                  </a:ext>
                </a:extLst>
              </a:tr>
              <a:tr h="370840">
                <a:tc>
                  <a:txBody>
                    <a:bodyPr/>
                    <a:lstStyle/>
                    <a:p>
                      <a:pPr algn="ctr"/>
                      <a:r>
                        <a:rPr lang="vi-VN" sz="2800">
                          <a:latin typeface="Times New Roman" panose="02020603050405020304" pitchFamily="18" charset="0"/>
                          <a:cs typeface="Times New Roman" panose="02020603050405020304" pitchFamily="18" charset="0"/>
                        </a:rPr>
                        <a:t>max</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vi-VN" sz="2800">
                          <a:latin typeface="Times New Roman" panose="02020603050405020304" pitchFamily="18" charset="0"/>
                          <a:cs typeface="Times New Roman" panose="02020603050405020304" pitchFamily="18" charset="0"/>
                        </a:rPr>
                        <a:t>32</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vi-VN" sz="2800">
                          <a:latin typeface="Times New Roman" panose="02020603050405020304" pitchFamily="18" charset="0"/>
                          <a:cs typeface="Times New Roman" panose="02020603050405020304" pitchFamily="18" charset="0"/>
                        </a:rPr>
                        <a:t>35</a:t>
                      </a:r>
                      <a:endParaRPr 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10485028"/>
                  </a:ext>
                </a:extLst>
              </a:tr>
            </a:tbl>
          </a:graphicData>
        </a:graphic>
      </p:graphicFrame>
    </p:spTree>
    <p:extLst>
      <p:ext uri="{BB962C8B-B14F-4D97-AF65-F5344CB8AC3E}">
        <p14:creationId xmlns:p14="http://schemas.microsoft.com/office/powerpoint/2010/main" val="936872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226208" y="243794"/>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a:t>
            </a:r>
            <a:endParaRPr dirty="0">
              <a:latin typeface="Times New Roman" panose="02020603050405020304" pitchFamily="18" charset="0"/>
              <a:cs typeface="Times New Roman" panose="02020603050405020304" pitchFamily="18" charset="0"/>
            </a:endParaRPr>
          </a:p>
        </p:txBody>
      </p:sp>
      <p:sp>
        <p:nvSpPr>
          <p:cNvPr id="62" name="Google Shape;62;p13"/>
          <p:cNvSpPr txBox="1">
            <a:spLocks noGrp="1"/>
          </p:cNvSpPr>
          <p:nvPr>
            <p:ph type="body" idx="1"/>
          </p:nvPr>
        </p:nvSpPr>
        <p:spPr>
          <a:xfrm>
            <a:off x="226208" y="1705089"/>
            <a:ext cx="8520600" cy="3959100"/>
          </a:xfrm>
          <a:prstGeom prst="rect">
            <a:avLst/>
          </a:prstGeom>
        </p:spPr>
        <p:txBody>
          <a:bodyPr spcFirstLastPara="1" wrap="square" lIns="91425" tIns="91425" rIns="91425" bIns="91425" anchor="ctr" anchorCtr="0">
            <a:normAutofit fontScale="92500" lnSpcReduction="10000"/>
          </a:bodyPr>
          <a:lstStyle/>
          <a:p>
            <a:pPr marL="457200" lvl="0" indent="-406400" algn="just" rtl="0">
              <a:lnSpc>
                <a:spcPct val="150000"/>
              </a:lnSpc>
              <a:spcBef>
                <a:spcPts val="0"/>
              </a:spcBef>
              <a:spcAft>
                <a:spcPts val="0"/>
              </a:spcAft>
              <a:buSzPts val="2800"/>
              <a:buAutoNum type="arabicPeriod"/>
            </a:pPr>
            <a:r>
              <a:rPr lang="en-US" sz="2400" dirty="0">
                <a:latin typeface="Times New Roman" panose="02020603050405020304" pitchFamily="18" charset="0"/>
                <a:cs typeface="Times New Roman" panose="02020603050405020304" pitchFamily="18" charset="0"/>
              </a:rPr>
              <a:t>Self-Attention</a:t>
            </a:r>
          </a:p>
          <a:p>
            <a:pPr marL="457200" lvl="0" indent="-406400" algn="just" rtl="0">
              <a:lnSpc>
                <a:spcPct val="150000"/>
              </a:lnSpc>
              <a:spcBef>
                <a:spcPts val="0"/>
              </a:spcBef>
              <a:spcAft>
                <a:spcPts val="0"/>
              </a:spcAft>
              <a:buSzPts val="2800"/>
              <a:buAutoNum type="arabicPeriod"/>
            </a:pPr>
            <a:r>
              <a:rPr lang="en-US" sz="2400" dirty="0">
                <a:latin typeface="Times New Roman" panose="02020603050405020304" pitchFamily="18" charset="0"/>
                <a:cs typeface="Times New Roman" panose="02020603050405020304" pitchFamily="18" charset="0"/>
              </a:rPr>
              <a:t>Multi-Head Attention</a:t>
            </a:r>
          </a:p>
          <a:p>
            <a:pPr marL="457200" lvl="0" indent="-406400" algn="just" rtl="0">
              <a:lnSpc>
                <a:spcPct val="150000"/>
              </a:lnSpc>
              <a:spcBef>
                <a:spcPts val="0"/>
              </a:spcBef>
              <a:spcAft>
                <a:spcPts val="0"/>
              </a:spcAft>
              <a:buSzPts val="2800"/>
              <a:buAutoNum type="arabicPeriod"/>
            </a:pPr>
            <a:r>
              <a:rPr lang="en-US" sz="2400" dirty="0">
                <a:latin typeface="Times New Roman" panose="02020603050405020304" pitchFamily="18" charset="0"/>
                <a:cs typeface="Times New Roman" panose="02020603050405020304" pitchFamily="18" charset="0"/>
              </a:rPr>
              <a:t>Multi-Query Attention</a:t>
            </a:r>
          </a:p>
          <a:p>
            <a:pPr marL="457200" lvl="0" indent="-406400" algn="just" rtl="0">
              <a:lnSpc>
                <a:spcPct val="150000"/>
              </a:lnSpc>
              <a:spcBef>
                <a:spcPts val="0"/>
              </a:spcBef>
              <a:spcAft>
                <a:spcPts val="0"/>
              </a:spcAft>
              <a:buSzPts val="2800"/>
              <a:buAutoNum type="arabicPeriod"/>
            </a:pPr>
            <a:r>
              <a:rPr lang="en-US" sz="2400" dirty="0">
                <a:latin typeface="Times New Roman" panose="02020603050405020304" pitchFamily="18" charset="0"/>
                <a:cs typeface="Times New Roman" panose="02020603050405020304" pitchFamily="18" charset="0"/>
              </a:rPr>
              <a:t>Group-Query Attention</a:t>
            </a:r>
          </a:p>
          <a:p>
            <a:pPr marL="457200" lvl="0" indent="-406400" algn="just" rtl="0">
              <a:lnSpc>
                <a:spcPct val="150000"/>
              </a:lnSpc>
              <a:spcBef>
                <a:spcPts val="0"/>
              </a:spcBef>
              <a:spcAft>
                <a:spcPts val="0"/>
              </a:spcAft>
              <a:buSzPts val="2800"/>
              <a:buAutoNum type="arabicPeriod"/>
            </a:pPr>
            <a:r>
              <a:rPr lang="en-US" sz="2400" dirty="0">
                <a:latin typeface="Times New Roman" panose="02020603050405020304" pitchFamily="18" charset="0"/>
                <a:cs typeface="Times New Roman" panose="02020603050405020304" pitchFamily="18" charset="0"/>
              </a:rPr>
              <a:t>Linear Attention</a:t>
            </a:r>
          </a:p>
          <a:p>
            <a:pPr marL="457200" lvl="0" indent="-406400" algn="just" rtl="0">
              <a:lnSpc>
                <a:spcPct val="150000"/>
              </a:lnSpc>
              <a:spcBef>
                <a:spcPts val="0"/>
              </a:spcBef>
              <a:spcAft>
                <a:spcPts val="0"/>
              </a:spcAft>
              <a:buSzPts val="2800"/>
              <a:buAutoNum type="arabicPeriod"/>
            </a:pPr>
            <a:r>
              <a:rPr lang="en-US" sz="2400" dirty="0">
                <a:latin typeface="Times New Roman" panose="02020603050405020304" pitchFamily="18" charset="0"/>
                <a:cs typeface="Times New Roman" panose="02020603050405020304" pitchFamily="18" charset="0"/>
              </a:rPr>
              <a:t>Sparse Attention</a:t>
            </a:r>
          </a:p>
          <a:p>
            <a:pPr marL="457200" lvl="0" indent="-406400" algn="just" rtl="0">
              <a:lnSpc>
                <a:spcPct val="150000"/>
              </a:lnSpc>
              <a:spcBef>
                <a:spcPts val="0"/>
              </a:spcBef>
              <a:spcAft>
                <a:spcPts val="0"/>
              </a:spcAft>
              <a:buSzPts val="2800"/>
              <a:buAutoNum type="arabicPeriod"/>
            </a:pPr>
            <a:r>
              <a:rPr lang="en-US" sz="2400">
                <a:latin typeface="Times New Roman" panose="02020603050405020304" pitchFamily="18" charset="0"/>
                <a:cs typeface="Times New Roman" panose="02020603050405020304" pitchFamily="18" charset="0"/>
              </a:rPr>
              <a:t>RoPE</a:t>
            </a:r>
          </a:p>
          <a:p>
            <a:pPr marL="457200" lvl="0" indent="-406400" algn="just" rtl="0">
              <a:lnSpc>
                <a:spcPct val="150000"/>
              </a:lnSpc>
              <a:spcBef>
                <a:spcPts val="0"/>
              </a:spcBef>
              <a:spcAft>
                <a:spcPts val="0"/>
              </a:spcAft>
              <a:buSzPts val="2800"/>
              <a:buAutoNum type="arabicPeriod"/>
            </a:pPr>
            <a:r>
              <a:rPr lang="en-US" sz="2400">
                <a:latin typeface="Times New Roman" panose="02020603050405020304" pitchFamily="18" charset="0"/>
                <a:cs typeface="Times New Roman" panose="02020603050405020304" pitchFamily="18" charset="0"/>
              </a:rPr>
              <a:t>OCR</a:t>
            </a:r>
            <a:endParaRPr sz="2400" dirty="0">
              <a:latin typeface="Times New Roman" panose="02020603050405020304" pitchFamily="18" charset="0"/>
              <a:cs typeface="Times New Roman" panose="02020603050405020304" pitchFamily="18" charset="0"/>
            </a:endParaRPr>
          </a:p>
        </p:txBody>
      </p:sp>
      <p:sp>
        <p:nvSpPr>
          <p:cNvPr id="63" name="Google Shape;63;p1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8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BA4DA-18C9-2B5E-D65E-03E41B438293}"/>
              </a:ext>
            </a:extLst>
          </p:cNvPr>
          <p:cNvSpPr>
            <a:spLocks noGrp="1"/>
          </p:cNvSpPr>
          <p:nvPr>
            <p:ph type="title"/>
          </p:nvPr>
        </p:nvSpPr>
        <p:spPr>
          <a:xfrm>
            <a:off x="226208" y="115678"/>
            <a:ext cx="8520600" cy="763500"/>
          </a:xfrm>
        </p:spPr>
        <p:txBody>
          <a:bodyPr/>
          <a:lstStyle/>
          <a:p>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nghiệm</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9B52EF4-83C9-2D7C-CA4C-1EC413BFCC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graphicFrame>
        <p:nvGraphicFramePr>
          <p:cNvPr id="10" name="Table 9">
            <a:extLst>
              <a:ext uri="{FF2B5EF4-FFF2-40B4-BE49-F238E27FC236}">
                <a16:creationId xmlns:a16="http://schemas.microsoft.com/office/drawing/2014/main" id="{BE0FE92C-FC35-7979-4E98-9F9185DE0517}"/>
              </a:ext>
            </a:extLst>
          </p:cNvPr>
          <p:cNvGraphicFramePr>
            <a:graphicFrameLocks noGrp="1"/>
          </p:cNvGraphicFramePr>
          <p:nvPr>
            <p:extLst>
              <p:ext uri="{D42A27DB-BD31-4B8C-83A1-F6EECF244321}">
                <p14:modId xmlns:p14="http://schemas.microsoft.com/office/powerpoint/2010/main" val="3756005501"/>
              </p:ext>
            </p:extLst>
          </p:nvPr>
        </p:nvGraphicFramePr>
        <p:xfrm>
          <a:off x="418951" y="2624687"/>
          <a:ext cx="8327857" cy="2392680"/>
        </p:xfrm>
        <a:graphic>
          <a:graphicData uri="http://schemas.openxmlformats.org/drawingml/2006/table">
            <a:tbl>
              <a:tblPr firstRow="1" bandRow="1">
                <a:tableStyleId>{A1D67543-4ABC-4E27-ACAB-C4A2446754A7}</a:tableStyleId>
              </a:tblPr>
              <a:tblGrid>
                <a:gridCol w="1150307">
                  <a:extLst>
                    <a:ext uri="{9D8B030D-6E8A-4147-A177-3AD203B41FA5}">
                      <a16:colId xmlns:a16="http://schemas.microsoft.com/office/drawing/2014/main" val="3063255145"/>
                    </a:ext>
                  </a:extLst>
                </a:gridCol>
                <a:gridCol w="931658">
                  <a:extLst>
                    <a:ext uri="{9D8B030D-6E8A-4147-A177-3AD203B41FA5}">
                      <a16:colId xmlns:a16="http://schemas.microsoft.com/office/drawing/2014/main" val="92698648"/>
                    </a:ext>
                  </a:extLst>
                </a:gridCol>
                <a:gridCol w="1040982">
                  <a:extLst>
                    <a:ext uri="{9D8B030D-6E8A-4147-A177-3AD203B41FA5}">
                      <a16:colId xmlns:a16="http://schemas.microsoft.com/office/drawing/2014/main" val="2299955854"/>
                    </a:ext>
                  </a:extLst>
                </a:gridCol>
                <a:gridCol w="1040982">
                  <a:extLst>
                    <a:ext uri="{9D8B030D-6E8A-4147-A177-3AD203B41FA5}">
                      <a16:colId xmlns:a16="http://schemas.microsoft.com/office/drawing/2014/main" val="258186069"/>
                    </a:ext>
                  </a:extLst>
                </a:gridCol>
                <a:gridCol w="1040982">
                  <a:extLst>
                    <a:ext uri="{9D8B030D-6E8A-4147-A177-3AD203B41FA5}">
                      <a16:colId xmlns:a16="http://schemas.microsoft.com/office/drawing/2014/main" val="502188198"/>
                    </a:ext>
                  </a:extLst>
                </a:gridCol>
                <a:gridCol w="1040982">
                  <a:extLst>
                    <a:ext uri="{9D8B030D-6E8A-4147-A177-3AD203B41FA5}">
                      <a16:colId xmlns:a16="http://schemas.microsoft.com/office/drawing/2014/main" val="3049657262"/>
                    </a:ext>
                  </a:extLst>
                </a:gridCol>
                <a:gridCol w="1040982">
                  <a:extLst>
                    <a:ext uri="{9D8B030D-6E8A-4147-A177-3AD203B41FA5}">
                      <a16:colId xmlns:a16="http://schemas.microsoft.com/office/drawing/2014/main" val="3285600087"/>
                    </a:ext>
                  </a:extLst>
                </a:gridCol>
                <a:gridCol w="1040982">
                  <a:extLst>
                    <a:ext uri="{9D8B030D-6E8A-4147-A177-3AD203B41FA5}">
                      <a16:colId xmlns:a16="http://schemas.microsoft.com/office/drawing/2014/main" val="1644502051"/>
                    </a:ext>
                  </a:extLst>
                </a:gridCol>
              </a:tblGrid>
              <a:tr h="370840">
                <a:tc>
                  <a:txBody>
                    <a:bodyPr/>
                    <a:lstStyle/>
                    <a:p>
                      <a:pPr algn="ctr"/>
                      <a:r>
                        <a:rPr lang="en-US" sz="1800" dirty="0" err="1">
                          <a:latin typeface="Times New Roman" panose="02020603050405020304" pitchFamily="18" charset="0"/>
                          <a:cs typeface="Times New Roman" panose="02020603050405020304" pitchFamily="18" charset="0"/>
                        </a:rPr>
                        <a:t>Cơ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chế</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dirty="0">
                          <a:latin typeface="Times New Roman" panose="02020603050405020304" pitchFamily="18" charset="0"/>
                          <a:cs typeface="Times New Roman" panose="02020603050405020304" pitchFamily="18" charset="0"/>
                        </a:rPr>
                        <a:t>Train Loss</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Val Loss</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BLEU</a:t>
                      </a:r>
                    </a:p>
                  </a:txBody>
                  <a:tcPr anchor="ctr"/>
                </a:tc>
                <a:tc>
                  <a:txBody>
                    <a:bodyPr/>
                    <a:lstStyle/>
                    <a:p>
                      <a:pPr algn="ctr"/>
                      <a:r>
                        <a:rPr lang="en-US" sz="1800">
                          <a:latin typeface="Times New Roman" panose="02020603050405020304" pitchFamily="18" charset="0"/>
                          <a:cs typeface="Times New Roman" panose="02020603050405020304" pitchFamily="18" charset="0"/>
                        </a:rPr>
                        <a:t>ROUGE-1</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ROUGE-2</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ROUGE-L</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dirty="0">
                          <a:latin typeface="Times New Roman" panose="02020603050405020304" pitchFamily="18" charset="0"/>
                          <a:cs typeface="Times New Roman" panose="02020603050405020304" pitchFamily="18" charset="0"/>
                        </a:rPr>
                        <a:t>Time </a:t>
                      </a:r>
                    </a:p>
                  </a:txBody>
                  <a:tcPr anchor="ctr"/>
                </a:tc>
                <a:extLst>
                  <a:ext uri="{0D108BD9-81ED-4DB2-BD59-A6C34878D82A}">
                    <a16:rowId xmlns:a16="http://schemas.microsoft.com/office/drawing/2014/main" val="2040851903"/>
                  </a:ext>
                </a:extLst>
              </a:tr>
              <a:tr h="370840">
                <a:tc>
                  <a:txBody>
                    <a:bodyPr/>
                    <a:lstStyle/>
                    <a:p>
                      <a:pPr algn="ctr"/>
                      <a:r>
                        <a:rPr lang="en-US" sz="1800" dirty="0">
                          <a:latin typeface="Times New Roman" panose="02020603050405020304" pitchFamily="18" charset="0"/>
                          <a:cs typeface="Times New Roman" panose="02020603050405020304" pitchFamily="18" charset="0"/>
                        </a:rPr>
                        <a:t>Self-Attention</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3.009</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4.5</a:t>
                      </a:r>
                    </a:p>
                  </a:txBody>
                  <a:tcPr anchor="ctr"/>
                </a:tc>
                <a:tc>
                  <a:txBody>
                    <a:bodyPr/>
                    <a:lstStyle/>
                    <a:p>
                      <a:pPr algn="ctr"/>
                      <a:r>
                        <a:rPr lang="en-US" sz="1800">
                          <a:latin typeface="Times New Roman" panose="02020603050405020304" pitchFamily="18" charset="0"/>
                          <a:cs typeface="Times New Roman" panose="02020603050405020304" pitchFamily="18" charset="0"/>
                        </a:rPr>
                        <a:t>6.6</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0.47</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0.22</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0.415</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21.98</a:t>
                      </a:r>
                      <a:endParaRPr 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42165397"/>
                  </a:ext>
                </a:extLst>
              </a:tr>
              <a:tr h="370840">
                <a:tc>
                  <a:txBody>
                    <a:bodyPr/>
                    <a:lstStyle/>
                    <a:p>
                      <a:pPr algn="ctr"/>
                      <a:r>
                        <a:rPr lang="en-US" sz="1800" dirty="0">
                          <a:latin typeface="Times New Roman" panose="02020603050405020304" pitchFamily="18" charset="0"/>
                          <a:cs typeface="Times New Roman" panose="02020603050405020304" pitchFamily="18" charset="0"/>
                        </a:rPr>
                        <a:t>MQA</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2.69</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4.38</a:t>
                      </a:r>
                    </a:p>
                  </a:txBody>
                  <a:tcPr anchor="ctr"/>
                </a:tc>
                <a:tc>
                  <a:txBody>
                    <a:bodyPr/>
                    <a:lstStyle/>
                    <a:p>
                      <a:pPr algn="ctr"/>
                      <a:r>
                        <a:rPr lang="en-US" sz="1800">
                          <a:latin typeface="Times New Roman" panose="02020603050405020304" pitchFamily="18" charset="0"/>
                          <a:cs typeface="Times New Roman" panose="02020603050405020304" pitchFamily="18" charset="0"/>
                        </a:rPr>
                        <a:t>16.14</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0.48</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0.23</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0.419</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19.19</a:t>
                      </a:r>
                      <a:endParaRPr 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04599726"/>
                  </a:ext>
                </a:extLst>
              </a:tr>
              <a:tr h="370840">
                <a:tc>
                  <a:txBody>
                    <a:bodyPr/>
                    <a:lstStyle/>
                    <a:p>
                      <a:pPr algn="ctr"/>
                      <a:r>
                        <a:rPr lang="en-US" sz="1800" dirty="0">
                          <a:latin typeface="Times New Roman" panose="02020603050405020304" pitchFamily="18" charset="0"/>
                          <a:cs typeface="Times New Roman" panose="02020603050405020304" pitchFamily="18" charset="0"/>
                        </a:rPr>
                        <a:t>GQA</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3.011</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4.4</a:t>
                      </a:r>
                    </a:p>
                  </a:txBody>
                  <a:tcPr anchor="ctr"/>
                </a:tc>
                <a:tc>
                  <a:txBody>
                    <a:bodyPr/>
                    <a:lstStyle/>
                    <a:p>
                      <a:pPr algn="ctr"/>
                      <a:r>
                        <a:rPr lang="en-US" sz="1800">
                          <a:latin typeface="Times New Roman" panose="02020603050405020304" pitchFamily="18" charset="0"/>
                          <a:cs typeface="Times New Roman" panose="02020603050405020304" pitchFamily="18" charset="0"/>
                        </a:rPr>
                        <a:t>7.9</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0.43</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0.2</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0.38</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22.37</a:t>
                      </a:r>
                      <a:endParaRPr 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26857806"/>
                  </a:ext>
                </a:extLst>
              </a:tr>
              <a:tr h="370840">
                <a:tc>
                  <a:txBody>
                    <a:bodyPr/>
                    <a:lstStyle/>
                    <a:p>
                      <a:pPr algn="ctr"/>
                      <a:r>
                        <a:rPr lang="en-US" sz="1800" dirty="0">
                          <a:latin typeface="Times New Roman" panose="02020603050405020304" pitchFamily="18" charset="0"/>
                          <a:cs typeface="Times New Roman" panose="02020603050405020304" pitchFamily="18" charset="0"/>
                        </a:rPr>
                        <a:t>Sparse</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2.48</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4.35</a:t>
                      </a:r>
                    </a:p>
                  </a:txBody>
                  <a:tcPr anchor="ctr"/>
                </a:tc>
                <a:tc>
                  <a:txBody>
                    <a:bodyPr/>
                    <a:lstStyle/>
                    <a:p>
                      <a:pPr algn="ctr"/>
                      <a:r>
                        <a:rPr lang="en-US" sz="1800">
                          <a:latin typeface="Times New Roman" panose="02020603050405020304" pitchFamily="18" charset="0"/>
                          <a:cs typeface="Times New Roman" panose="02020603050405020304" pitchFamily="18" charset="0"/>
                        </a:rPr>
                        <a:t>8.2</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0.5</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0.26</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0.44</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fontAlgn="ctr"/>
                      <a:r>
                        <a:rPr lang="en-US" sz="1800">
                          <a:effectLst/>
                          <a:latin typeface="Times New Roman" panose="02020603050405020304" pitchFamily="18" charset="0"/>
                          <a:cs typeface="Times New Roman" panose="02020603050405020304" pitchFamily="18" charset="0"/>
                        </a:rPr>
                        <a:t>19.95</a:t>
                      </a:r>
                      <a:endParaRPr lang="en-US">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616884159"/>
                  </a:ext>
                </a:extLst>
              </a:tr>
            </a:tbl>
          </a:graphicData>
        </a:graphic>
      </p:graphicFrame>
      <p:sp>
        <p:nvSpPr>
          <p:cNvPr id="3" name="TextBox 2">
            <a:extLst>
              <a:ext uri="{FF2B5EF4-FFF2-40B4-BE49-F238E27FC236}">
                <a16:creationId xmlns:a16="http://schemas.microsoft.com/office/drawing/2014/main" id="{ED3CB282-6343-52B8-4E8C-E64C49750A2A}"/>
              </a:ext>
            </a:extLst>
          </p:cNvPr>
          <p:cNvSpPr txBox="1"/>
          <p:nvPr/>
        </p:nvSpPr>
        <p:spPr>
          <a:xfrm>
            <a:off x="848865" y="1828800"/>
            <a:ext cx="7446269" cy="461665"/>
          </a:xfrm>
          <a:prstGeom prst="rect">
            <a:avLst/>
          </a:prstGeom>
          <a:noFill/>
        </p:spPr>
        <p:txBody>
          <a:bodyPr wrap="none" rtlCol="0">
            <a:spAutoFit/>
          </a:bodyPr>
          <a:lstStyle/>
          <a:p>
            <a:r>
              <a:rPr lang="en-US" sz="2400" b="1">
                <a:effectLst/>
                <a:latin typeface="Times New Roman" panose="02020603050405020304" pitchFamily="18" charset="0"/>
                <a:cs typeface="Times New Roman" panose="02020603050405020304" pitchFamily="18" charset="0"/>
              </a:rPr>
              <a:t>Transformer</a:t>
            </a:r>
            <a:r>
              <a:rPr lang="vi-VN" sz="2400" b="1">
                <a:effectLst/>
                <a:latin typeface="Times New Roman" panose="02020603050405020304" pitchFamily="18" charset="0"/>
                <a:cs typeface="Times New Roman" panose="02020603050405020304" pitchFamily="18" charset="0"/>
              </a:rPr>
              <a:t>: </a:t>
            </a:r>
            <a:r>
              <a:rPr lang="en-US" sz="2400">
                <a:effectLst/>
                <a:latin typeface="Times New Roman" panose="02020603050405020304" pitchFamily="18" charset="0"/>
                <a:cs typeface="Times New Roman" panose="02020603050405020304" pitchFamily="18" charset="0"/>
              </a:rPr>
              <a:t>Transformer encoder-decoder (6 lớp)</a:t>
            </a:r>
            <a:r>
              <a:rPr lang="vi-VN" sz="2400">
                <a:latin typeface="Times New Roman" panose="02020603050405020304" pitchFamily="18" charset="0"/>
                <a:cs typeface="Times New Roman" panose="02020603050405020304" pitchFamily="18" charset="0"/>
              </a:rPr>
              <a:t>, BPE.</a:t>
            </a:r>
          </a:p>
        </p:txBody>
      </p:sp>
    </p:spTree>
    <p:extLst>
      <p:ext uri="{BB962C8B-B14F-4D97-AF65-F5344CB8AC3E}">
        <p14:creationId xmlns:p14="http://schemas.microsoft.com/office/powerpoint/2010/main" val="272366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A6727-3E8C-09DB-A2FF-DADF810C4950}"/>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nghiệm</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94E9410-E13C-CDD6-6CDF-85A0A08010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13" name="TextBox 12">
            <a:extLst>
              <a:ext uri="{FF2B5EF4-FFF2-40B4-BE49-F238E27FC236}">
                <a16:creationId xmlns:a16="http://schemas.microsoft.com/office/drawing/2014/main" id="{689D8E0D-5A98-2160-AFB0-3878D975FC7B}"/>
              </a:ext>
            </a:extLst>
          </p:cNvPr>
          <p:cNvSpPr txBox="1"/>
          <p:nvPr/>
        </p:nvSpPr>
        <p:spPr>
          <a:xfrm>
            <a:off x="1251857" y="9606032"/>
            <a:ext cx="7565571" cy="954107"/>
          </a:xfrm>
          <a:prstGeom prst="rect">
            <a:avLst/>
          </a:prstGeom>
          <a:noFill/>
        </p:spPr>
        <p:txBody>
          <a:bodyPr wrap="square" rtlCol="0">
            <a:spAutoFit/>
          </a:bodyPr>
          <a:lstStyle/>
          <a:p>
            <a:r>
              <a:rPr lang="en-US" dirty="0"/>
              <a:t> </a:t>
            </a:r>
          </a:p>
          <a:p>
            <a:endParaRPr lang="en-US" dirty="0"/>
          </a:p>
          <a:p>
            <a:endParaRPr lang="en-US" dirty="0"/>
          </a:p>
          <a:p>
            <a:endParaRPr lang="en-US" dirty="0"/>
          </a:p>
        </p:txBody>
      </p:sp>
      <p:pic>
        <p:nvPicPr>
          <p:cNvPr id="17" name="Picture 16">
            <a:extLst>
              <a:ext uri="{FF2B5EF4-FFF2-40B4-BE49-F238E27FC236}">
                <a16:creationId xmlns:a16="http://schemas.microsoft.com/office/drawing/2014/main" id="{3448FE69-C484-04C5-0440-3087DDE28165}"/>
              </a:ext>
            </a:extLst>
          </p:cNvPr>
          <p:cNvPicPr>
            <a:picLocks noChangeAspect="1"/>
          </p:cNvPicPr>
          <p:nvPr/>
        </p:nvPicPr>
        <p:blipFill>
          <a:blip r:embed="rId2"/>
          <a:stretch>
            <a:fillRect/>
          </a:stretch>
        </p:blipFill>
        <p:spPr>
          <a:xfrm>
            <a:off x="587588" y="1343237"/>
            <a:ext cx="8229840" cy="4874385"/>
          </a:xfrm>
          <a:prstGeom prst="rect">
            <a:avLst/>
          </a:prstGeom>
        </p:spPr>
      </p:pic>
    </p:spTree>
    <p:extLst>
      <p:ext uri="{BB962C8B-B14F-4D97-AF65-F5344CB8AC3E}">
        <p14:creationId xmlns:p14="http://schemas.microsoft.com/office/powerpoint/2010/main" val="3001530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F676C-F4A2-9318-E750-E0CD411FA0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508DDF-04B5-00BB-2207-A1B150CE5485}"/>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OCR: dataset</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C03F01E-9580-B405-B669-979757EFE5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13" name="TextBox 12">
            <a:extLst>
              <a:ext uri="{FF2B5EF4-FFF2-40B4-BE49-F238E27FC236}">
                <a16:creationId xmlns:a16="http://schemas.microsoft.com/office/drawing/2014/main" id="{E5872C7A-7AC2-166E-F99A-A247FE0DBC4F}"/>
              </a:ext>
            </a:extLst>
          </p:cNvPr>
          <p:cNvSpPr txBox="1"/>
          <p:nvPr/>
        </p:nvSpPr>
        <p:spPr>
          <a:xfrm>
            <a:off x="1251857" y="9606032"/>
            <a:ext cx="7565571" cy="954107"/>
          </a:xfrm>
          <a:prstGeom prst="rect">
            <a:avLst/>
          </a:prstGeom>
          <a:noFill/>
        </p:spPr>
        <p:txBody>
          <a:bodyPr wrap="square" rtlCol="0">
            <a:spAutoFit/>
          </a:bodyPr>
          <a:lstStyle/>
          <a:p>
            <a:r>
              <a:rPr lang="en-US" dirty="0"/>
              <a:t> </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ECCDD2A9-96B6-59B2-C102-11B1D23CF14B}"/>
              </a:ext>
            </a:extLst>
          </p:cNvPr>
          <p:cNvPicPr>
            <a:picLocks noChangeAspect="1"/>
          </p:cNvPicPr>
          <p:nvPr/>
        </p:nvPicPr>
        <p:blipFill>
          <a:blip r:embed="rId2"/>
          <a:stretch>
            <a:fillRect/>
          </a:stretch>
        </p:blipFill>
        <p:spPr>
          <a:xfrm>
            <a:off x="352352" y="1942384"/>
            <a:ext cx="3424846" cy="4537588"/>
          </a:xfrm>
          <a:prstGeom prst="rect">
            <a:avLst/>
          </a:prstGeom>
        </p:spPr>
      </p:pic>
      <p:pic>
        <p:nvPicPr>
          <p:cNvPr id="7" name="Picture 6">
            <a:extLst>
              <a:ext uri="{FF2B5EF4-FFF2-40B4-BE49-F238E27FC236}">
                <a16:creationId xmlns:a16="http://schemas.microsoft.com/office/drawing/2014/main" id="{C00A4101-55C8-85FA-43E2-E5CFB35B9159}"/>
              </a:ext>
            </a:extLst>
          </p:cNvPr>
          <p:cNvPicPr>
            <a:picLocks noChangeAspect="1"/>
          </p:cNvPicPr>
          <p:nvPr/>
        </p:nvPicPr>
        <p:blipFill>
          <a:blip r:embed="rId3"/>
          <a:stretch>
            <a:fillRect/>
          </a:stretch>
        </p:blipFill>
        <p:spPr>
          <a:xfrm>
            <a:off x="4194760" y="3106037"/>
            <a:ext cx="4596888" cy="2657846"/>
          </a:xfrm>
          <a:prstGeom prst="rect">
            <a:avLst/>
          </a:prstGeom>
        </p:spPr>
      </p:pic>
      <p:sp>
        <p:nvSpPr>
          <p:cNvPr id="8" name="TextBox 7">
            <a:extLst>
              <a:ext uri="{FF2B5EF4-FFF2-40B4-BE49-F238E27FC236}">
                <a16:creationId xmlns:a16="http://schemas.microsoft.com/office/drawing/2014/main" id="{74583C4B-13A5-3761-9899-56C44F647620}"/>
              </a:ext>
            </a:extLst>
          </p:cNvPr>
          <p:cNvSpPr txBox="1"/>
          <p:nvPr/>
        </p:nvSpPr>
        <p:spPr>
          <a:xfrm>
            <a:off x="152436" y="1358341"/>
            <a:ext cx="8991564" cy="369332"/>
          </a:xfrm>
          <a:prstGeom prst="rect">
            <a:avLst/>
          </a:prstGeom>
          <a:noFill/>
        </p:spPr>
        <p:txBody>
          <a:bodyPr wrap="none" rtlCol="0">
            <a:spAutoFit/>
          </a:bodyPr>
          <a:lstStyle/>
          <a:p>
            <a:r>
              <a:rPr lang="en-US" sz="1800">
                <a:latin typeface="Times New Roman" panose="02020603050405020304" pitchFamily="18" charset="0"/>
                <a:cs typeface="Times New Roman" panose="02020603050405020304" pitchFamily="18" charset="0"/>
              </a:rPr>
              <a:t>Dữ liệu gồm 973 hình, mỗi hình gồm một file jpg để lưu ảnh, và một file txt lưu thông tin OCR</a:t>
            </a:r>
          </a:p>
        </p:txBody>
      </p:sp>
    </p:spTree>
    <p:extLst>
      <p:ext uri="{BB962C8B-B14F-4D97-AF65-F5344CB8AC3E}">
        <p14:creationId xmlns:p14="http://schemas.microsoft.com/office/powerpoint/2010/main" val="737785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862C2-FCFF-20D3-EDCE-5DE32497C8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993315-E6E0-278A-FDEA-481C8E79D80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OCR: dataset</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BEC97DA-B024-D90D-F194-A3587240AC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13" name="TextBox 12">
            <a:extLst>
              <a:ext uri="{FF2B5EF4-FFF2-40B4-BE49-F238E27FC236}">
                <a16:creationId xmlns:a16="http://schemas.microsoft.com/office/drawing/2014/main" id="{9AE0F9DC-4C14-B991-FCB2-F6F2321E8380}"/>
              </a:ext>
            </a:extLst>
          </p:cNvPr>
          <p:cNvSpPr txBox="1"/>
          <p:nvPr/>
        </p:nvSpPr>
        <p:spPr>
          <a:xfrm>
            <a:off x="1251857" y="9606032"/>
            <a:ext cx="7565571" cy="954107"/>
          </a:xfrm>
          <a:prstGeom prst="rect">
            <a:avLst/>
          </a:prstGeom>
          <a:noFill/>
        </p:spPr>
        <p:txBody>
          <a:bodyPr wrap="square" rtlCol="0">
            <a:spAutoFit/>
          </a:bodyPr>
          <a:lstStyle/>
          <a:p>
            <a:r>
              <a:rPr lang="en-US" dirty="0"/>
              <a:t> </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3F89831A-F9A0-527C-0082-C7069FB538E2}"/>
              </a:ext>
            </a:extLst>
          </p:cNvPr>
          <p:cNvPicPr>
            <a:picLocks noChangeAspect="1"/>
          </p:cNvPicPr>
          <p:nvPr/>
        </p:nvPicPr>
        <p:blipFill>
          <a:blip r:embed="rId2"/>
          <a:stretch>
            <a:fillRect/>
          </a:stretch>
        </p:blipFill>
        <p:spPr>
          <a:xfrm>
            <a:off x="352352" y="1942384"/>
            <a:ext cx="3424846" cy="4537588"/>
          </a:xfrm>
          <a:prstGeom prst="rect">
            <a:avLst/>
          </a:prstGeom>
        </p:spPr>
      </p:pic>
      <p:pic>
        <p:nvPicPr>
          <p:cNvPr id="7" name="Picture 6">
            <a:extLst>
              <a:ext uri="{FF2B5EF4-FFF2-40B4-BE49-F238E27FC236}">
                <a16:creationId xmlns:a16="http://schemas.microsoft.com/office/drawing/2014/main" id="{09C101E7-34A3-9419-F13B-84D73D3D1A25}"/>
              </a:ext>
            </a:extLst>
          </p:cNvPr>
          <p:cNvPicPr>
            <a:picLocks noChangeAspect="1"/>
          </p:cNvPicPr>
          <p:nvPr/>
        </p:nvPicPr>
        <p:blipFill>
          <a:blip r:embed="rId3"/>
          <a:stretch>
            <a:fillRect/>
          </a:stretch>
        </p:blipFill>
        <p:spPr>
          <a:xfrm>
            <a:off x="4194760" y="3106037"/>
            <a:ext cx="4596888" cy="2657846"/>
          </a:xfrm>
          <a:prstGeom prst="rect">
            <a:avLst/>
          </a:prstGeom>
        </p:spPr>
      </p:pic>
      <p:sp>
        <p:nvSpPr>
          <p:cNvPr id="8" name="TextBox 7">
            <a:extLst>
              <a:ext uri="{FF2B5EF4-FFF2-40B4-BE49-F238E27FC236}">
                <a16:creationId xmlns:a16="http://schemas.microsoft.com/office/drawing/2014/main" id="{C491BB4B-4761-7E54-EA85-1484E70F037F}"/>
              </a:ext>
            </a:extLst>
          </p:cNvPr>
          <p:cNvSpPr txBox="1"/>
          <p:nvPr/>
        </p:nvSpPr>
        <p:spPr>
          <a:xfrm>
            <a:off x="152436" y="1358341"/>
            <a:ext cx="8991564" cy="369332"/>
          </a:xfrm>
          <a:prstGeom prst="rect">
            <a:avLst/>
          </a:prstGeom>
          <a:noFill/>
        </p:spPr>
        <p:txBody>
          <a:bodyPr wrap="none" rtlCol="0">
            <a:spAutoFit/>
          </a:bodyPr>
          <a:lstStyle/>
          <a:p>
            <a:r>
              <a:rPr lang="en-US" sz="1800">
                <a:latin typeface="Times New Roman" panose="02020603050405020304" pitchFamily="18" charset="0"/>
                <a:cs typeface="Times New Roman" panose="02020603050405020304" pitchFamily="18" charset="0"/>
              </a:rPr>
              <a:t>Dữ liệu gồm 973 hình, mỗi hình gồm một file jpg để lưu ảnh, và một file txt lưu thông tin OCR</a:t>
            </a:r>
          </a:p>
        </p:txBody>
      </p:sp>
    </p:spTree>
    <p:extLst>
      <p:ext uri="{BB962C8B-B14F-4D97-AF65-F5344CB8AC3E}">
        <p14:creationId xmlns:p14="http://schemas.microsoft.com/office/powerpoint/2010/main" val="2265247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734BF-5624-1582-690C-AF432803BE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B2D0CD-A56D-A79C-C2D6-DB38D508D62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OCR: model</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A8F3FC7-C8C8-5E59-A759-360B95B2C6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13" name="TextBox 12">
            <a:extLst>
              <a:ext uri="{FF2B5EF4-FFF2-40B4-BE49-F238E27FC236}">
                <a16:creationId xmlns:a16="http://schemas.microsoft.com/office/drawing/2014/main" id="{BA028810-12F5-1166-E684-EA9C340CCA27}"/>
              </a:ext>
            </a:extLst>
          </p:cNvPr>
          <p:cNvSpPr txBox="1"/>
          <p:nvPr/>
        </p:nvSpPr>
        <p:spPr>
          <a:xfrm>
            <a:off x="1251857" y="9606032"/>
            <a:ext cx="7565571" cy="954107"/>
          </a:xfrm>
          <a:prstGeom prst="rect">
            <a:avLst/>
          </a:prstGeom>
          <a:noFill/>
        </p:spPr>
        <p:txBody>
          <a:bodyPr wrap="square" rtlCol="0">
            <a:spAutoFit/>
          </a:bodyPr>
          <a:lstStyle/>
          <a:p>
            <a:r>
              <a:rPr lang="en-US" dirty="0"/>
              <a:t> </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645E78EC-DA55-2891-26E3-BC54165B8998}"/>
              </a:ext>
            </a:extLst>
          </p:cNvPr>
          <p:cNvPicPr>
            <a:picLocks noChangeAspect="1"/>
          </p:cNvPicPr>
          <p:nvPr/>
        </p:nvPicPr>
        <p:blipFill>
          <a:blip r:embed="rId2"/>
          <a:stretch>
            <a:fillRect/>
          </a:stretch>
        </p:blipFill>
        <p:spPr>
          <a:xfrm>
            <a:off x="0" y="1837214"/>
            <a:ext cx="9144000" cy="3183571"/>
          </a:xfrm>
          <a:prstGeom prst="rect">
            <a:avLst/>
          </a:prstGeom>
        </p:spPr>
      </p:pic>
    </p:spTree>
    <p:extLst>
      <p:ext uri="{BB962C8B-B14F-4D97-AF65-F5344CB8AC3E}">
        <p14:creationId xmlns:p14="http://schemas.microsoft.com/office/powerpoint/2010/main" val="3955504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9905F-5F12-AFAE-3267-A317136A5F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4A777E-0836-C03C-3E43-2A996EEDE0BB}"/>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OCR: model</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DED6857-7104-3992-071F-65B0A8224C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13" name="TextBox 12">
            <a:extLst>
              <a:ext uri="{FF2B5EF4-FFF2-40B4-BE49-F238E27FC236}">
                <a16:creationId xmlns:a16="http://schemas.microsoft.com/office/drawing/2014/main" id="{DA2E9B6D-8D56-9C06-D1B3-CBDCEA7E8872}"/>
              </a:ext>
            </a:extLst>
          </p:cNvPr>
          <p:cNvSpPr txBox="1"/>
          <p:nvPr/>
        </p:nvSpPr>
        <p:spPr>
          <a:xfrm>
            <a:off x="1251857" y="9606032"/>
            <a:ext cx="7565571" cy="954107"/>
          </a:xfrm>
          <a:prstGeom prst="rect">
            <a:avLst/>
          </a:prstGeom>
          <a:noFill/>
        </p:spPr>
        <p:txBody>
          <a:bodyPr wrap="square" rtlCol="0">
            <a:spAutoFit/>
          </a:bodyPr>
          <a:lstStyle/>
          <a:p>
            <a:r>
              <a:rPr lang="en-US" dirty="0"/>
              <a:t> </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4936A805-1234-BED0-B9D4-25DA5689188F}"/>
              </a:ext>
            </a:extLst>
          </p:cNvPr>
          <p:cNvPicPr>
            <a:picLocks noChangeAspect="1"/>
          </p:cNvPicPr>
          <p:nvPr/>
        </p:nvPicPr>
        <p:blipFill>
          <a:blip r:embed="rId2"/>
          <a:stretch>
            <a:fillRect/>
          </a:stretch>
        </p:blipFill>
        <p:spPr>
          <a:xfrm>
            <a:off x="0" y="1427490"/>
            <a:ext cx="9144000" cy="4535485"/>
          </a:xfrm>
          <a:prstGeom prst="rect">
            <a:avLst/>
          </a:prstGeom>
        </p:spPr>
      </p:pic>
    </p:spTree>
    <p:extLst>
      <p:ext uri="{BB962C8B-B14F-4D97-AF65-F5344CB8AC3E}">
        <p14:creationId xmlns:p14="http://schemas.microsoft.com/office/powerpoint/2010/main" val="2232671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C39C5-4BCC-7341-5484-51EDCF1EE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F58C9-7E1C-6B85-BEFA-F5BF8540E7F8}"/>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OCR: model</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E05A40A-397D-B2AF-1B9B-0BE1162434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13" name="TextBox 12">
            <a:extLst>
              <a:ext uri="{FF2B5EF4-FFF2-40B4-BE49-F238E27FC236}">
                <a16:creationId xmlns:a16="http://schemas.microsoft.com/office/drawing/2014/main" id="{8F7A5355-0185-5E8A-0930-D703B7558799}"/>
              </a:ext>
            </a:extLst>
          </p:cNvPr>
          <p:cNvSpPr txBox="1"/>
          <p:nvPr/>
        </p:nvSpPr>
        <p:spPr>
          <a:xfrm>
            <a:off x="1251857" y="9606032"/>
            <a:ext cx="7565571" cy="954107"/>
          </a:xfrm>
          <a:prstGeom prst="rect">
            <a:avLst/>
          </a:prstGeom>
          <a:noFill/>
        </p:spPr>
        <p:txBody>
          <a:bodyPr wrap="square" rtlCol="0">
            <a:spAutoFit/>
          </a:bodyPr>
          <a:lstStyle/>
          <a:p>
            <a:r>
              <a:rPr lang="en-US" dirty="0"/>
              <a:t> </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71949DE6-FA48-BEB5-95C4-C53C3105BB15}"/>
              </a:ext>
            </a:extLst>
          </p:cNvPr>
          <p:cNvPicPr>
            <a:picLocks noChangeAspect="1"/>
          </p:cNvPicPr>
          <p:nvPr/>
        </p:nvPicPr>
        <p:blipFill>
          <a:blip r:embed="rId2"/>
          <a:stretch>
            <a:fillRect/>
          </a:stretch>
        </p:blipFill>
        <p:spPr>
          <a:xfrm>
            <a:off x="0" y="2596718"/>
            <a:ext cx="9144000" cy="1664563"/>
          </a:xfrm>
          <a:prstGeom prst="rect">
            <a:avLst/>
          </a:prstGeom>
        </p:spPr>
      </p:pic>
    </p:spTree>
    <p:extLst>
      <p:ext uri="{BB962C8B-B14F-4D97-AF65-F5344CB8AC3E}">
        <p14:creationId xmlns:p14="http://schemas.microsoft.com/office/powerpoint/2010/main" val="2766120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2A2D2-6E2B-00D1-AA96-D65C13E296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5DFC76-7955-61B9-3535-C5997BAB117F}"/>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OCR: model</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026E8DE-2CB1-F0A3-11D5-A0EBECB1FC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13" name="TextBox 12">
            <a:extLst>
              <a:ext uri="{FF2B5EF4-FFF2-40B4-BE49-F238E27FC236}">
                <a16:creationId xmlns:a16="http://schemas.microsoft.com/office/drawing/2014/main" id="{F4ACD5AF-5419-F846-9BDC-7DC819D98BC6}"/>
              </a:ext>
            </a:extLst>
          </p:cNvPr>
          <p:cNvSpPr txBox="1"/>
          <p:nvPr/>
        </p:nvSpPr>
        <p:spPr>
          <a:xfrm>
            <a:off x="1251857" y="9606032"/>
            <a:ext cx="7565571" cy="954107"/>
          </a:xfrm>
          <a:prstGeom prst="rect">
            <a:avLst/>
          </a:prstGeom>
          <a:noFill/>
        </p:spPr>
        <p:txBody>
          <a:bodyPr wrap="square" rtlCol="0">
            <a:spAutoFit/>
          </a:bodyPr>
          <a:lstStyle/>
          <a:p>
            <a:r>
              <a:rPr lang="en-US" dirty="0"/>
              <a:t> </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12D14264-3CF9-7EBE-7D6D-182E75A2DB4F}"/>
              </a:ext>
            </a:extLst>
          </p:cNvPr>
          <p:cNvPicPr>
            <a:picLocks noChangeAspect="1"/>
          </p:cNvPicPr>
          <p:nvPr/>
        </p:nvPicPr>
        <p:blipFill>
          <a:blip r:embed="rId2"/>
          <a:stretch>
            <a:fillRect/>
          </a:stretch>
        </p:blipFill>
        <p:spPr>
          <a:xfrm>
            <a:off x="182679" y="1238865"/>
            <a:ext cx="8778642" cy="5107856"/>
          </a:xfrm>
          <a:prstGeom prst="rect">
            <a:avLst/>
          </a:prstGeom>
        </p:spPr>
      </p:pic>
    </p:spTree>
    <p:extLst>
      <p:ext uri="{BB962C8B-B14F-4D97-AF65-F5344CB8AC3E}">
        <p14:creationId xmlns:p14="http://schemas.microsoft.com/office/powerpoint/2010/main" val="3457131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6E256-5236-9BBA-F0A9-2231DE2F89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6528D6-105F-76C7-EDC6-B9C713A01833}"/>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OCR</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F46FA86-0A22-A95F-9DA6-1751D0C31A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13" name="TextBox 12">
            <a:extLst>
              <a:ext uri="{FF2B5EF4-FFF2-40B4-BE49-F238E27FC236}">
                <a16:creationId xmlns:a16="http://schemas.microsoft.com/office/drawing/2014/main" id="{88D79755-3746-53C8-3F4B-48C2750F10EB}"/>
              </a:ext>
            </a:extLst>
          </p:cNvPr>
          <p:cNvSpPr txBox="1"/>
          <p:nvPr/>
        </p:nvSpPr>
        <p:spPr>
          <a:xfrm>
            <a:off x="1251857" y="9606032"/>
            <a:ext cx="7565571" cy="954107"/>
          </a:xfrm>
          <a:prstGeom prst="rect">
            <a:avLst/>
          </a:prstGeom>
          <a:noFill/>
        </p:spPr>
        <p:txBody>
          <a:bodyPr wrap="square" rtlCol="0">
            <a:spAutoFit/>
          </a:bodyPr>
          <a:lstStyle/>
          <a:p>
            <a:r>
              <a:rPr lang="en-US" dirty="0"/>
              <a:t> </a:t>
            </a:r>
          </a:p>
          <a:p>
            <a:endParaRPr lang="en-US" dirty="0"/>
          </a:p>
          <a:p>
            <a:endParaRPr lang="en-US" dirty="0"/>
          </a:p>
          <a:p>
            <a:endParaRPr lang="en-US" dirty="0"/>
          </a:p>
        </p:txBody>
      </p:sp>
      <p:pic>
        <p:nvPicPr>
          <p:cNvPr id="8" name="Picture 7">
            <a:extLst>
              <a:ext uri="{FF2B5EF4-FFF2-40B4-BE49-F238E27FC236}">
                <a16:creationId xmlns:a16="http://schemas.microsoft.com/office/drawing/2014/main" id="{C34A0041-4B0C-AC9E-0CF4-9ED49EFA3D59}"/>
              </a:ext>
            </a:extLst>
          </p:cNvPr>
          <p:cNvPicPr>
            <a:picLocks noChangeAspect="1"/>
          </p:cNvPicPr>
          <p:nvPr/>
        </p:nvPicPr>
        <p:blipFill>
          <a:blip r:embed="rId2"/>
          <a:stretch>
            <a:fillRect/>
          </a:stretch>
        </p:blipFill>
        <p:spPr>
          <a:xfrm>
            <a:off x="226208" y="1385420"/>
            <a:ext cx="4114800" cy="4619625"/>
          </a:xfrm>
          <a:prstGeom prst="rect">
            <a:avLst/>
          </a:prstGeom>
        </p:spPr>
      </p:pic>
      <p:pic>
        <p:nvPicPr>
          <p:cNvPr id="10" name="Picture 9">
            <a:extLst>
              <a:ext uri="{FF2B5EF4-FFF2-40B4-BE49-F238E27FC236}">
                <a16:creationId xmlns:a16="http://schemas.microsoft.com/office/drawing/2014/main" id="{7AFF410D-D436-B622-6BF2-DD37439661E5}"/>
              </a:ext>
            </a:extLst>
          </p:cNvPr>
          <p:cNvPicPr>
            <a:picLocks noChangeAspect="1"/>
          </p:cNvPicPr>
          <p:nvPr/>
        </p:nvPicPr>
        <p:blipFill>
          <a:blip r:embed="rId3"/>
          <a:stretch>
            <a:fillRect/>
          </a:stretch>
        </p:blipFill>
        <p:spPr>
          <a:xfrm>
            <a:off x="5029200" y="1385420"/>
            <a:ext cx="4114800" cy="4619625"/>
          </a:xfrm>
          <a:prstGeom prst="rect">
            <a:avLst/>
          </a:prstGeom>
        </p:spPr>
      </p:pic>
    </p:spTree>
    <p:extLst>
      <p:ext uri="{BB962C8B-B14F-4D97-AF65-F5344CB8AC3E}">
        <p14:creationId xmlns:p14="http://schemas.microsoft.com/office/powerpoint/2010/main" val="676067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7AC17-B906-73C5-6A8D-CBBB2730DD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B685D8-E180-BD6D-28D3-8A821A94CA5C}"/>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OCR</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9079CFD-269F-28D8-78DD-FA894E9BF5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13" name="TextBox 12">
            <a:extLst>
              <a:ext uri="{FF2B5EF4-FFF2-40B4-BE49-F238E27FC236}">
                <a16:creationId xmlns:a16="http://schemas.microsoft.com/office/drawing/2014/main" id="{F81D7078-1FE9-4000-0113-62186A40639D}"/>
              </a:ext>
            </a:extLst>
          </p:cNvPr>
          <p:cNvSpPr txBox="1"/>
          <p:nvPr/>
        </p:nvSpPr>
        <p:spPr>
          <a:xfrm>
            <a:off x="1251857" y="9606032"/>
            <a:ext cx="7565571" cy="954107"/>
          </a:xfrm>
          <a:prstGeom prst="rect">
            <a:avLst/>
          </a:prstGeom>
          <a:noFill/>
        </p:spPr>
        <p:txBody>
          <a:bodyPr wrap="square" rtlCol="0">
            <a:spAutoFit/>
          </a:bodyPr>
          <a:lstStyle/>
          <a:p>
            <a:r>
              <a:rPr lang="en-US" dirty="0"/>
              <a:t> </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ED622D7E-5F03-DF98-AF85-7E33AB159E32}"/>
              </a:ext>
            </a:extLst>
          </p:cNvPr>
          <p:cNvPicPr>
            <a:picLocks noChangeAspect="1"/>
          </p:cNvPicPr>
          <p:nvPr/>
        </p:nvPicPr>
        <p:blipFill>
          <a:blip r:embed="rId2"/>
          <a:stretch>
            <a:fillRect/>
          </a:stretch>
        </p:blipFill>
        <p:spPr>
          <a:xfrm>
            <a:off x="0" y="1259772"/>
            <a:ext cx="9144000" cy="2704681"/>
          </a:xfrm>
          <a:prstGeom prst="rect">
            <a:avLst/>
          </a:prstGeom>
        </p:spPr>
      </p:pic>
      <p:pic>
        <p:nvPicPr>
          <p:cNvPr id="7" name="Picture 6">
            <a:extLst>
              <a:ext uri="{FF2B5EF4-FFF2-40B4-BE49-F238E27FC236}">
                <a16:creationId xmlns:a16="http://schemas.microsoft.com/office/drawing/2014/main" id="{00753C7B-8F29-9060-6103-4D3674EE0545}"/>
              </a:ext>
            </a:extLst>
          </p:cNvPr>
          <p:cNvPicPr>
            <a:picLocks noChangeAspect="1"/>
          </p:cNvPicPr>
          <p:nvPr/>
        </p:nvPicPr>
        <p:blipFill>
          <a:blip r:embed="rId3"/>
          <a:stretch>
            <a:fillRect/>
          </a:stretch>
        </p:blipFill>
        <p:spPr>
          <a:xfrm>
            <a:off x="0" y="3964453"/>
            <a:ext cx="9144000" cy="2704681"/>
          </a:xfrm>
          <a:prstGeom prst="rect">
            <a:avLst/>
          </a:prstGeom>
        </p:spPr>
      </p:pic>
    </p:spTree>
    <p:extLst>
      <p:ext uri="{BB962C8B-B14F-4D97-AF65-F5344CB8AC3E}">
        <p14:creationId xmlns:p14="http://schemas.microsoft.com/office/powerpoint/2010/main" val="2313460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268225" y="216295"/>
            <a:ext cx="8520600" cy="763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sz="3600" dirty="0">
                <a:latin typeface="Times New Roman" panose="02020603050405020304" pitchFamily="18" charset="0"/>
                <a:cs typeface="Times New Roman" panose="02020603050405020304" pitchFamily="18" charset="0"/>
                <a:sym typeface="Times New Roman"/>
              </a:rPr>
              <a:t>Self-Attention</a:t>
            </a:r>
            <a:endParaRPr sz="3600" dirty="0">
              <a:latin typeface="Times New Roman" panose="02020603050405020304" pitchFamily="18" charset="0"/>
              <a:cs typeface="Times New Roman" panose="02020603050405020304" pitchFamily="18" charset="0"/>
              <a:sym typeface="Times New Roman"/>
            </a:endParaRPr>
          </a:p>
        </p:txBody>
      </p:sp>
      <p:sp>
        <p:nvSpPr>
          <p:cNvPr id="69" name="Google Shape;69;p1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800"/>
              <a:buNone/>
            </a:pPr>
            <a:fld id="{00000000-1234-1234-1234-123412341234}" type="slidenum">
              <a:rPr lang="en-US">
                <a:latin typeface="Arial" panose="020B0604020202020204" pitchFamily="34" charset="0"/>
                <a:ea typeface="Times New Roman"/>
                <a:cs typeface="Arial" panose="020B0604020202020204" pitchFamily="34" charset="0"/>
                <a:sym typeface="Times New Roman"/>
              </a:rPr>
              <a:t>3</a:t>
            </a:fld>
            <a:endParaRPr dirty="0">
              <a:latin typeface="Arial" panose="020B0604020202020204" pitchFamily="34" charset="0"/>
              <a:ea typeface="Times New Roman"/>
              <a:cs typeface="Arial" panose="020B0604020202020204" pitchFamily="34" charset="0"/>
              <a:sym typeface="Times New Roman"/>
            </a:endParaRPr>
          </a:p>
        </p:txBody>
      </p:sp>
      <p:sp>
        <p:nvSpPr>
          <p:cNvPr id="70" name="Google Shape;70;p14"/>
          <p:cNvSpPr txBox="1"/>
          <p:nvPr/>
        </p:nvSpPr>
        <p:spPr>
          <a:xfrm>
            <a:off x="347575" y="1838150"/>
            <a:ext cx="8361900" cy="52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chemeClr val="dk1"/>
              </a:solidFill>
              <a:latin typeface="Arial" panose="020B0604020202020204" pitchFamily="34" charset="0"/>
              <a:ea typeface="Times New Roman"/>
              <a:cs typeface="Arial" panose="020B0604020202020204" pitchFamily="34" charset="0"/>
              <a:sym typeface="Times New Roman"/>
            </a:endParaRPr>
          </a:p>
        </p:txBody>
      </p:sp>
      <p:sp>
        <p:nvSpPr>
          <p:cNvPr id="71" name="Google Shape;71;p14"/>
          <p:cNvSpPr txBox="1"/>
          <p:nvPr/>
        </p:nvSpPr>
        <p:spPr>
          <a:xfrm>
            <a:off x="473596" y="4261701"/>
            <a:ext cx="8109858" cy="2061798"/>
          </a:xfrm>
          <a:prstGeom prst="rect">
            <a:avLst/>
          </a:prstGeom>
          <a:noFill/>
          <a:ln>
            <a:noFill/>
          </a:ln>
        </p:spPr>
        <p:txBody>
          <a:bodyPr spcFirstLastPara="1" wrap="square" lIns="91425" tIns="91425" rIns="91425" bIns="91425" anchor="t" anchorCtr="0">
            <a:noAutofit/>
          </a:bodyPr>
          <a:lstStyle/>
          <a:p>
            <a:pPr algn="just">
              <a:lnSpc>
                <a:spcPct val="150000"/>
              </a:lnSpc>
              <a:buSzPts val="2400"/>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Self-Attention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vector Embedding ban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Self-Attention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xem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xét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toàn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cảnh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câu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giữa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xét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mọi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câu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vector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diễn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ánh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đúng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nghĩa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bối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cảnh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cụ</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0" marR="0" lvl="0" indent="0" algn="just" rtl="0">
              <a:lnSpc>
                <a:spcPct val="150000"/>
              </a:lnSpc>
              <a:spcBef>
                <a:spcPts val="0"/>
              </a:spcBef>
              <a:spcAft>
                <a:spcPts val="0"/>
              </a:spcAft>
              <a:buClr>
                <a:srgbClr val="000000"/>
              </a:buClr>
              <a:buSzPts val="2400"/>
              <a:buFont typeface="Arial"/>
              <a:buNone/>
            </a:pPr>
            <a:endParaRPr sz="24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just" rtl="0">
              <a:lnSpc>
                <a:spcPct val="150000"/>
              </a:lnSpc>
              <a:spcBef>
                <a:spcPts val="0"/>
              </a:spcBef>
              <a:spcAft>
                <a:spcPts val="0"/>
              </a:spcAft>
              <a:buNone/>
            </a:pPr>
            <a:endParaRPr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just" rtl="0">
              <a:lnSpc>
                <a:spcPct val="15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just" rtl="0">
              <a:lnSpc>
                <a:spcPct val="15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2" name="Picture 1" descr="A diagram of apples and grapes&#10;&#10;AI-generated content may be incorrect.">
            <a:extLst>
              <a:ext uri="{FF2B5EF4-FFF2-40B4-BE49-F238E27FC236}">
                <a16:creationId xmlns:a16="http://schemas.microsoft.com/office/drawing/2014/main" id="{8A8366FE-EF07-732E-2731-AC8B53D5B7C0}"/>
              </a:ext>
            </a:extLst>
          </p:cNvPr>
          <p:cNvPicPr>
            <a:picLocks noChangeAspect="1"/>
          </p:cNvPicPr>
          <p:nvPr/>
        </p:nvPicPr>
        <p:blipFill>
          <a:blip r:embed="rId3"/>
          <a:stretch>
            <a:fillRect/>
          </a:stretch>
        </p:blipFill>
        <p:spPr>
          <a:xfrm>
            <a:off x="1844671" y="1203306"/>
            <a:ext cx="5607058" cy="305839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02404-686A-63DE-60D2-8DFD12F97F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AE0B2B-D799-2F8C-4B42-6E73F3C3032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OCR</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CC7DFE6-3FED-06E9-CD6C-C54BA4B73E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13" name="TextBox 12">
            <a:extLst>
              <a:ext uri="{FF2B5EF4-FFF2-40B4-BE49-F238E27FC236}">
                <a16:creationId xmlns:a16="http://schemas.microsoft.com/office/drawing/2014/main" id="{27B3676A-FCFE-CA19-C76F-9A58DC4B51FB}"/>
              </a:ext>
            </a:extLst>
          </p:cNvPr>
          <p:cNvSpPr txBox="1"/>
          <p:nvPr/>
        </p:nvSpPr>
        <p:spPr>
          <a:xfrm>
            <a:off x="1251857" y="9606032"/>
            <a:ext cx="7565571" cy="954107"/>
          </a:xfrm>
          <a:prstGeom prst="rect">
            <a:avLst/>
          </a:prstGeom>
          <a:noFill/>
        </p:spPr>
        <p:txBody>
          <a:bodyPr wrap="square" rtlCol="0">
            <a:spAutoFit/>
          </a:bodyPr>
          <a:lstStyle/>
          <a:p>
            <a:r>
              <a:rPr lang="en-US" dirty="0"/>
              <a:t> </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8668960F-678A-EB2C-9939-1E2DFBC10F17}"/>
              </a:ext>
            </a:extLst>
          </p:cNvPr>
          <p:cNvPicPr>
            <a:picLocks noChangeAspect="1"/>
          </p:cNvPicPr>
          <p:nvPr/>
        </p:nvPicPr>
        <p:blipFill>
          <a:blip r:embed="rId2"/>
          <a:stretch>
            <a:fillRect/>
          </a:stretch>
        </p:blipFill>
        <p:spPr>
          <a:xfrm>
            <a:off x="1656735" y="1288270"/>
            <a:ext cx="5830529" cy="2555301"/>
          </a:xfrm>
          <a:prstGeom prst="rect">
            <a:avLst/>
          </a:prstGeom>
        </p:spPr>
      </p:pic>
      <p:pic>
        <p:nvPicPr>
          <p:cNvPr id="9" name="Picture 8">
            <a:extLst>
              <a:ext uri="{FF2B5EF4-FFF2-40B4-BE49-F238E27FC236}">
                <a16:creationId xmlns:a16="http://schemas.microsoft.com/office/drawing/2014/main" id="{DB07745A-5793-D1C4-1FC2-7E50DAA43C98}"/>
              </a:ext>
            </a:extLst>
          </p:cNvPr>
          <p:cNvPicPr>
            <a:picLocks noChangeAspect="1"/>
          </p:cNvPicPr>
          <p:nvPr/>
        </p:nvPicPr>
        <p:blipFill>
          <a:blip r:embed="rId3"/>
          <a:stretch>
            <a:fillRect/>
          </a:stretch>
        </p:blipFill>
        <p:spPr>
          <a:xfrm>
            <a:off x="1656735" y="3952448"/>
            <a:ext cx="5830530" cy="2555301"/>
          </a:xfrm>
          <a:prstGeom prst="rect">
            <a:avLst/>
          </a:prstGeom>
        </p:spPr>
      </p:pic>
    </p:spTree>
    <p:extLst>
      <p:ext uri="{BB962C8B-B14F-4D97-AF65-F5344CB8AC3E}">
        <p14:creationId xmlns:p14="http://schemas.microsoft.com/office/powerpoint/2010/main" val="258643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226208" y="173802"/>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Các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endParaRPr dirty="0">
              <a:latin typeface="Times New Roman" panose="02020603050405020304" pitchFamily="18" charset="0"/>
              <a:cs typeface="Times New Roman" panose="02020603050405020304" pitchFamily="18" charset="0"/>
            </a:endParaRPr>
          </a:p>
        </p:txBody>
      </p:sp>
      <p:sp>
        <p:nvSpPr>
          <p:cNvPr id="79" name="Google Shape;79;p1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800"/>
              <a:buFont typeface="Arial"/>
              <a:buNone/>
            </a:pPr>
            <a:fld id="{00000000-1234-1234-1234-123412341234}" type="slidenum">
              <a:rPr lang="en-US"/>
              <a:t>4</a:t>
            </a:fld>
            <a:endParaRPr/>
          </a:p>
        </p:txBody>
      </p:sp>
      <p:pic>
        <p:nvPicPr>
          <p:cNvPr id="2" name="Picture 1" descr="A diagram of a schematic representation&#10;&#10;AI-generated content may be incorrect.">
            <a:extLst>
              <a:ext uri="{FF2B5EF4-FFF2-40B4-BE49-F238E27FC236}">
                <a16:creationId xmlns:a16="http://schemas.microsoft.com/office/drawing/2014/main" id="{4697D9D1-6A24-62E9-DF94-F36F2FABD6C4}"/>
              </a:ext>
            </a:extLst>
          </p:cNvPr>
          <p:cNvPicPr>
            <a:picLocks noChangeAspect="1"/>
          </p:cNvPicPr>
          <p:nvPr/>
        </p:nvPicPr>
        <p:blipFill>
          <a:blip r:embed="rId3"/>
          <a:stretch>
            <a:fillRect/>
          </a:stretch>
        </p:blipFill>
        <p:spPr>
          <a:xfrm>
            <a:off x="587262" y="1257566"/>
            <a:ext cx="3257550" cy="394335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782DA77-7719-CEE7-3BD9-F48AB207F7D6}"/>
                  </a:ext>
                </a:extLst>
              </p:cNvPr>
              <p:cNvSpPr txBox="1"/>
              <p:nvPr/>
            </p:nvSpPr>
            <p:spPr>
              <a:xfrm>
                <a:off x="3844812" y="2763193"/>
                <a:ext cx="4627646" cy="6491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𝐴𝑡𝑡𝑒𝑛𝑡𝑖𝑜𝑛</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𝑄</m:t>
                          </m:r>
                          <m:r>
                            <a:rPr lang="en-US" i="0">
                              <a:latin typeface="Cambria Math" panose="02040503050406030204" pitchFamily="18" charset="0"/>
                            </a:rPr>
                            <m:t>,</m:t>
                          </m:r>
                          <m:r>
                            <a:rPr lang="en-US" i="1">
                              <a:latin typeface="Cambria Math" panose="02040503050406030204" pitchFamily="18" charset="0"/>
                            </a:rPr>
                            <m:t>𝐾</m:t>
                          </m:r>
                          <m:r>
                            <a:rPr lang="en-US" i="0">
                              <a:latin typeface="Cambria Math" panose="02040503050406030204" pitchFamily="18" charset="0"/>
                            </a:rPr>
                            <m:t>,</m:t>
                          </m:r>
                          <m:r>
                            <a:rPr lang="en-US" i="1">
                              <a:latin typeface="Cambria Math" panose="02040503050406030204" pitchFamily="18" charset="0"/>
                            </a:rPr>
                            <m:t>𝑉</m:t>
                          </m:r>
                        </m:e>
                      </m:d>
                      <m:r>
                        <a:rPr lang="en-US" i="0">
                          <a:latin typeface="Cambria Math" panose="02040503050406030204" pitchFamily="18" charset="0"/>
                        </a:rPr>
                        <m:t>=</m:t>
                      </m:r>
                      <m:r>
                        <a:rPr lang="en-US" i="1">
                          <a:latin typeface="Cambria Math" panose="02040503050406030204" pitchFamily="18" charset="0"/>
                        </a:rPr>
                        <m:t>𝑠𝑜𝑓𝑡𝑚𝑎𝑥</m:t>
                      </m:r>
                      <m:d>
                        <m:dPr>
                          <m:ctrlPr>
                            <a:rPr lang="en-US" i="1">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𝑄</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ad>
                                <m:radPr>
                                  <m:degHide m:val="on"/>
                                  <m:ctrlPr>
                                    <a:rPr lang="en-US" i="1">
                                      <a:solidFill>
                                        <a:srgbClr val="836967"/>
                                      </a:solidFill>
                                      <a:latin typeface="Cambria Math" panose="02040503050406030204" pitchFamily="18" charset="0"/>
                                    </a:rPr>
                                  </m:ctrlPr>
                                </m:radPr>
                                <m:deg/>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𝑘</m:t>
                                      </m:r>
                                    </m:sub>
                                  </m:sSub>
                                </m:e>
                              </m:rad>
                            </m:den>
                          </m:f>
                        </m:e>
                      </m:d>
                      <m:r>
                        <a:rPr lang="en-US" i="1">
                          <a:latin typeface="Cambria Math" panose="02040503050406030204" pitchFamily="18" charset="0"/>
                        </a:rPr>
                        <m:t>𝑉</m:t>
                      </m:r>
                    </m:oMath>
                  </m:oMathPara>
                </a14:m>
                <a:endParaRPr lang="en-US" dirty="0"/>
              </a:p>
            </p:txBody>
          </p:sp>
        </mc:Choice>
        <mc:Fallback xmlns="">
          <p:sp>
            <p:nvSpPr>
              <p:cNvPr id="4" name="TextBox 3">
                <a:extLst>
                  <a:ext uri="{FF2B5EF4-FFF2-40B4-BE49-F238E27FC236}">
                    <a16:creationId xmlns:a16="http://schemas.microsoft.com/office/drawing/2014/main" id="{7782DA77-7719-CEE7-3BD9-F48AB207F7D6}"/>
                  </a:ext>
                </a:extLst>
              </p:cNvPr>
              <p:cNvSpPr txBox="1">
                <a:spLocks noRot="1" noChangeAspect="1" noMove="1" noResize="1" noEditPoints="1" noAdjustHandles="1" noChangeArrowheads="1" noChangeShapeType="1" noTextEdit="1"/>
              </p:cNvSpPr>
              <p:nvPr/>
            </p:nvSpPr>
            <p:spPr>
              <a:xfrm>
                <a:off x="3844812" y="2763193"/>
                <a:ext cx="4627646" cy="649152"/>
              </a:xfrm>
              <a:prstGeom prst="rect">
                <a:avLst/>
              </a:prstGeom>
              <a:blipFill>
                <a:blip r:embed="rId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AF87837-0600-ACA6-2D9B-60C71EBBEF25}"/>
              </a:ext>
            </a:extLst>
          </p:cNvPr>
          <p:cNvSpPr txBox="1"/>
          <p:nvPr/>
        </p:nvSpPr>
        <p:spPr>
          <a:xfrm>
            <a:off x="472023" y="5047126"/>
            <a:ext cx="8347512" cy="873572"/>
          </a:xfrm>
          <a:prstGeom prst="rect">
            <a:avLst/>
          </a:prstGeom>
          <a:noFill/>
        </p:spPr>
        <p:txBody>
          <a:bodyPr wrap="square" rtlCol="0">
            <a:spAutoFit/>
          </a:bodyPr>
          <a:lstStyle/>
          <a:p>
            <a:pPr>
              <a:lnSpc>
                <a:spcPct val="150000"/>
              </a:lnSpc>
            </a:pPr>
            <a:r>
              <a:rPr lang="en-US" sz="1800" b="0" i="0" dirty="0" err="1">
                <a:solidFill>
                  <a:srgbClr val="131314"/>
                </a:solidFill>
                <a:effectLst/>
                <a:latin typeface="Times New Roman" panose="02020603050405020304" pitchFamily="18" charset="0"/>
                <a:cs typeface="Times New Roman" panose="02020603050405020304" pitchFamily="18" charset="0"/>
              </a:rPr>
              <a:t>Mô</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hình</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sử</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dụng</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dirty="0" err="1">
                <a:solidFill>
                  <a:srgbClr val="131314"/>
                </a:solidFill>
                <a:latin typeface="Times New Roman" panose="02020603050405020304" pitchFamily="18" charset="0"/>
                <a:cs typeface="Times New Roman" panose="02020603050405020304" pitchFamily="18" charset="0"/>
              </a:rPr>
              <a:t>phép</a:t>
            </a:r>
            <a:r>
              <a:rPr lang="en-US" sz="1800" dirty="0">
                <a:solidFill>
                  <a:srgbClr val="131314"/>
                </a:solidFill>
                <a:latin typeface="Times New Roman" panose="02020603050405020304" pitchFamily="18" charset="0"/>
                <a:cs typeface="Times New Roman" panose="02020603050405020304" pitchFamily="18" charset="0"/>
              </a:rPr>
              <a:t> </a:t>
            </a:r>
            <a:r>
              <a:rPr lang="en-US" sz="1800" dirty="0" err="1">
                <a:solidFill>
                  <a:srgbClr val="131314"/>
                </a:solidFill>
                <a:latin typeface="Times New Roman" panose="02020603050405020304" pitchFamily="18" charset="0"/>
                <a:cs typeface="Times New Roman" panose="02020603050405020304" pitchFamily="18" charset="0"/>
              </a:rPr>
              <a:t>nhân</a:t>
            </a:r>
            <a:r>
              <a:rPr lang="en-US" sz="1800" dirty="0">
                <a:solidFill>
                  <a:srgbClr val="131314"/>
                </a:solidFill>
                <a:latin typeface="Times New Roman" panose="02020603050405020304" pitchFamily="18" charset="0"/>
                <a:cs typeface="Times New Roman" panose="02020603050405020304" pitchFamily="18" charset="0"/>
              </a:rPr>
              <a:t> ma </a:t>
            </a:r>
            <a:r>
              <a:rPr lang="en-US" sz="1800" dirty="0" err="1">
                <a:solidFill>
                  <a:srgbClr val="131314"/>
                </a:solidFill>
                <a:latin typeface="Times New Roman" panose="02020603050405020304" pitchFamily="18" charset="0"/>
                <a:cs typeface="Times New Roman" panose="02020603050405020304" pitchFamily="18" charset="0"/>
              </a:rPr>
              <a:t>trận</a:t>
            </a:r>
            <a:r>
              <a:rPr lang="en-US" sz="1800" dirty="0">
                <a:solidFill>
                  <a:srgbClr val="131314"/>
                </a:solidFill>
                <a:latin typeface="Times New Roman" panose="02020603050405020304" pitchFamily="18" charset="0"/>
                <a:cs typeface="Times New Roman" panose="02020603050405020304" pitchFamily="18" charset="0"/>
              </a:rPr>
              <a:t> (</a:t>
            </a:r>
            <a:r>
              <a:rPr lang="en-US" sz="1800" dirty="0" err="1">
                <a:solidFill>
                  <a:srgbClr val="131314"/>
                </a:solidFill>
                <a:latin typeface="Times New Roman" panose="02020603050405020304" pitchFamily="18" charset="0"/>
                <a:cs typeface="Times New Roman" panose="02020603050405020304" pitchFamily="18" charset="0"/>
              </a:rPr>
              <a:t>matmul</a:t>
            </a:r>
            <a:r>
              <a:rPr lang="en-US" sz="1800" dirty="0">
                <a:solidFill>
                  <a:srgbClr val="131314"/>
                </a:solidFill>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truy</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vấn</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và</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khóa</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để</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xác</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định</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mức</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độ</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liên</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quan</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và</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err="1">
                <a:solidFill>
                  <a:srgbClr val="131314"/>
                </a:solidFill>
                <a:effectLst/>
                <a:latin typeface="Times New Roman" panose="02020603050405020304" pitchFamily="18" charset="0"/>
                <a:cs typeface="Times New Roman" panose="02020603050405020304" pitchFamily="18" charset="0"/>
              </a:rPr>
              <a:t>sử</a:t>
            </a:r>
            <a:r>
              <a:rPr lang="en-US" sz="1800" b="0" i="0">
                <a:solidFill>
                  <a:srgbClr val="131314"/>
                </a:solidFill>
                <a:effectLst/>
                <a:latin typeface="Times New Roman" panose="02020603050405020304" pitchFamily="18" charset="0"/>
                <a:cs typeface="Times New Roman" panose="02020603050405020304" pitchFamily="18" charset="0"/>
              </a:rPr>
              <a:t> dụng</a:t>
            </a:r>
            <a:r>
              <a:rPr lang="en-US" sz="1800" dirty="0">
                <a:solidFill>
                  <a:srgbClr val="131314"/>
                </a:solidFill>
                <a:latin typeface="Times New Roman" panose="02020603050405020304" pitchFamily="18" charset="0"/>
                <a:cs typeface="Times New Roman" panose="02020603050405020304" pitchFamily="18" charset="0"/>
              </a:rPr>
              <a:t> </a:t>
            </a:r>
            <a:r>
              <a:rPr lang="en-US" sz="1800" b="0" i="0">
                <a:solidFill>
                  <a:srgbClr val="131314"/>
                </a:solidFill>
                <a:effectLst/>
                <a:latin typeface="Times New Roman" panose="02020603050405020304" pitchFamily="18" charset="0"/>
                <a:cs typeface="Times New Roman" panose="02020603050405020304" pitchFamily="18" charset="0"/>
              </a:rPr>
              <a:t>giá </a:t>
            </a:r>
            <a:r>
              <a:rPr lang="en-US" sz="1800" b="0" i="0" dirty="0" err="1">
                <a:solidFill>
                  <a:srgbClr val="131314"/>
                </a:solidFill>
                <a:effectLst/>
                <a:latin typeface="Times New Roman" panose="02020603050405020304" pitchFamily="18" charset="0"/>
                <a:cs typeface="Times New Roman" panose="02020603050405020304" pitchFamily="18" charset="0"/>
              </a:rPr>
              <a:t>trị</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để</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thực</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hiện</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cập</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nhật</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dựa</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trên</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mức</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độ</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liên</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quan</a:t>
            </a:r>
            <a:r>
              <a:rPr lang="en-US" sz="1800" b="0" i="0" dirty="0">
                <a:solidFill>
                  <a:srgbClr val="131314"/>
                </a:solidFill>
                <a:effectLst/>
                <a:latin typeface="Times New Roman" panose="02020603050405020304" pitchFamily="18" charset="0"/>
                <a:cs typeface="Times New Roman" panose="02020603050405020304" pitchFamily="18" charset="0"/>
              </a:rPr>
              <a:t> </a:t>
            </a:r>
            <a:r>
              <a:rPr lang="en-US" sz="1800" b="0" i="0" dirty="0" err="1">
                <a:solidFill>
                  <a:srgbClr val="131314"/>
                </a:solidFill>
                <a:effectLst/>
                <a:latin typeface="Times New Roman" panose="02020603050405020304" pitchFamily="18" charset="0"/>
                <a:cs typeface="Times New Roman" panose="02020603050405020304" pitchFamily="18" charset="0"/>
              </a:rPr>
              <a:t>đó</a:t>
            </a:r>
            <a:r>
              <a:rPr lang="en-US" sz="1800" b="0" i="0" dirty="0">
                <a:solidFill>
                  <a:srgbClr val="131314"/>
                </a:solidFill>
                <a:effectLst/>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B86FB-B618-FBD6-F124-A357E69DCF83}"/>
              </a:ext>
            </a:extLst>
          </p:cNvPr>
          <p:cNvSpPr>
            <a:spLocks noGrp="1"/>
          </p:cNvSpPr>
          <p:nvPr>
            <p:ph type="title"/>
          </p:nvPr>
        </p:nvSpPr>
        <p:spPr>
          <a:xfrm>
            <a:off x="239678" y="182395"/>
            <a:ext cx="8520600" cy="763500"/>
          </a:xfrm>
        </p:spPr>
        <p:txBody>
          <a:bodyPr/>
          <a:lstStyle/>
          <a:p>
            <a:r>
              <a:rPr lang="en-US" dirty="0">
                <a:latin typeface="Times New Roman" panose="02020603050405020304" pitchFamily="18" charset="0"/>
                <a:cs typeface="Times New Roman" panose="02020603050405020304" pitchFamily="18" charset="0"/>
              </a:rPr>
              <a:t>Multi-Head Attention</a:t>
            </a:r>
          </a:p>
        </p:txBody>
      </p:sp>
      <p:sp>
        <p:nvSpPr>
          <p:cNvPr id="4" name="Slide Number Placeholder 3">
            <a:extLst>
              <a:ext uri="{FF2B5EF4-FFF2-40B4-BE49-F238E27FC236}">
                <a16:creationId xmlns:a16="http://schemas.microsoft.com/office/drawing/2014/main" id="{656EA2A4-FA09-F53F-096C-9646203C5D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7" name="Picture 6" descr="A diagram of a data flow&#10;&#10;AI-generated content may be incorrect.">
            <a:extLst>
              <a:ext uri="{FF2B5EF4-FFF2-40B4-BE49-F238E27FC236}">
                <a16:creationId xmlns:a16="http://schemas.microsoft.com/office/drawing/2014/main" id="{F74300BE-A536-4F99-EFAB-5AD9C903F188}"/>
              </a:ext>
            </a:extLst>
          </p:cNvPr>
          <p:cNvPicPr>
            <a:picLocks noChangeAspect="1"/>
          </p:cNvPicPr>
          <p:nvPr/>
        </p:nvPicPr>
        <p:blipFill>
          <a:blip r:embed="rId2"/>
          <a:stretch>
            <a:fillRect/>
          </a:stretch>
        </p:blipFill>
        <p:spPr>
          <a:xfrm>
            <a:off x="383722" y="1322019"/>
            <a:ext cx="2476500" cy="372427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1A56E5-0721-683B-74BF-B984ECC2EE4A}"/>
                  </a:ext>
                </a:extLst>
              </p:cNvPr>
              <p:cNvSpPr txBox="1"/>
              <p:nvPr/>
            </p:nvSpPr>
            <p:spPr>
              <a:xfrm>
                <a:off x="4188278" y="2728276"/>
                <a:ext cx="4572000" cy="3504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h𝑒𝑎𝑑</m:t>
                          </m:r>
                        </m:e>
                        <m:sub>
                          <m:r>
                            <a:rPr lang="en-US" i="1">
                              <a:latin typeface="Cambria Math" panose="02040503050406030204" pitchFamily="18" charset="0"/>
                            </a:rPr>
                            <m:t>𝑖</m:t>
                          </m:r>
                        </m:sub>
                      </m:sSub>
                      <m:r>
                        <a:rPr lang="en-US" i="0">
                          <a:latin typeface="Cambria Math" panose="02040503050406030204" pitchFamily="18" charset="0"/>
                        </a:rPr>
                        <m:t>=</m:t>
                      </m:r>
                      <m:r>
                        <a:rPr lang="en-US" i="1">
                          <a:latin typeface="Cambria Math" panose="02040503050406030204" pitchFamily="18" charset="0"/>
                        </a:rPr>
                        <m:t>𝐴𝑡𝑡𝑒𝑛𝑡𝑖𝑜𝑛</m:t>
                      </m:r>
                      <m:d>
                        <m:dPr>
                          <m:sepChr m:val=","/>
                          <m:ctrlPr>
                            <a:rPr lang="en-US" i="1">
                              <a:latin typeface="Cambria Math" panose="02040503050406030204" pitchFamily="18" charset="0"/>
                            </a:rPr>
                          </m:ctrlPr>
                        </m:dPr>
                        <m:e>
                          <m:r>
                            <a:rPr lang="en-US" i="1">
                              <a:latin typeface="Cambria Math" panose="02040503050406030204" pitchFamily="18" charset="0"/>
                            </a:rPr>
                            <m:t>𝑄</m:t>
                          </m:r>
                        </m:e>
                        <m:e>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𝑖</m:t>
                              </m:r>
                            </m:sub>
                            <m:sup>
                              <m:r>
                                <a:rPr lang="en-US" i="1">
                                  <a:latin typeface="Cambria Math" panose="02040503050406030204" pitchFamily="18" charset="0"/>
                                </a:rPr>
                                <m:t>𝑄</m:t>
                              </m:r>
                            </m:sup>
                          </m:sSubSup>
                        </m:e>
                        <m:e>
                          <m:r>
                            <a:rPr lang="en-US" i="0">
                              <a:latin typeface="Cambria Math" panose="02040503050406030204" pitchFamily="18" charset="0"/>
                            </a:rPr>
                            <m:t> </m:t>
                          </m:r>
                          <m:r>
                            <a:rPr lang="en-US" i="1">
                              <a:latin typeface="Cambria Math" panose="02040503050406030204" pitchFamily="18" charset="0"/>
                            </a:rPr>
                            <m:t>𝐾</m:t>
                          </m:r>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𝑖</m:t>
                              </m:r>
                            </m:sub>
                            <m:sup>
                              <m:r>
                                <a:rPr lang="en-US" i="1">
                                  <a:latin typeface="Cambria Math" panose="02040503050406030204" pitchFamily="18" charset="0"/>
                                </a:rPr>
                                <m:t>𝐾</m:t>
                              </m:r>
                            </m:sup>
                          </m:sSubSup>
                          <m:r>
                            <a:rPr lang="en-US" i="0">
                              <a:latin typeface="Cambria Math" panose="02040503050406030204" pitchFamily="18" charset="0"/>
                            </a:rPr>
                            <m:t> </m:t>
                          </m:r>
                          <m:r>
                            <a:rPr lang="en-US" i="1">
                              <a:latin typeface="Cambria Math" panose="02040503050406030204" pitchFamily="18" charset="0"/>
                            </a:rPr>
                            <m:t>𝑉</m:t>
                          </m:r>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𝑖</m:t>
                              </m:r>
                            </m:sub>
                            <m:sup>
                              <m:r>
                                <a:rPr lang="en-US" i="1">
                                  <a:latin typeface="Cambria Math" panose="02040503050406030204" pitchFamily="18" charset="0"/>
                                </a:rPr>
                                <m:t>𝑉</m:t>
                              </m:r>
                            </m:sup>
                          </m:sSubSup>
                        </m:e>
                      </m:d>
                    </m:oMath>
                  </m:oMathPara>
                </a14:m>
                <a:endParaRPr lang="en-US" dirty="0"/>
              </a:p>
            </p:txBody>
          </p:sp>
        </mc:Choice>
        <mc:Fallback xmlns="">
          <p:sp>
            <p:nvSpPr>
              <p:cNvPr id="13" name="TextBox 12">
                <a:extLst>
                  <a:ext uri="{FF2B5EF4-FFF2-40B4-BE49-F238E27FC236}">
                    <a16:creationId xmlns:a16="http://schemas.microsoft.com/office/drawing/2014/main" id="{971A56E5-0721-683B-74BF-B984ECC2EE4A}"/>
                  </a:ext>
                </a:extLst>
              </p:cNvPr>
              <p:cNvSpPr txBox="1">
                <a:spLocks noRot="1" noChangeAspect="1" noMove="1" noResize="1" noEditPoints="1" noAdjustHandles="1" noChangeArrowheads="1" noChangeShapeType="1" noTextEdit="1"/>
              </p:cNvSpPr>
              <p:nvPr/>
            </p:nvSpPr>
            <p:spPr>
              <a:xfrm>
                <a:off x="4188278" y="2728276"/>
                <a:ext cx="4572000" cy="350481"/>
              </a:xfrm>
              <a:prstGeom prst="rect">
                <a:avLst/>
              </a:prstGeom>
              <a:blipFill>
                <a:blip r:embed="rId3"/>
                <a:stretch>
                  <a:fillRect b="-35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5359808-EA75-1C53-D8A9-0E6E4E501EAD}"/>
              </a:ext>
            </a:extLst>
          </p:cNvPr>
          <p:cNvSpPr txBox="1"/>
          <p:nvPr/>
        </p:nvSpPr>
        <p:spPr>
          <a:xfrm>
            <a:off x="791147" y="4861138"/>
            <a:ext cx="8067718" cy="1525418"/>
          </a:xfrm>
          <a:prstGeom prst="rect">
            <a:avLst/>
          </a:prstGeom>
          <a:noFill/>
        </p:spPr>
        <p:txBody>
          <a:bodyPr wrap="square">
            <a:spAutoFit/>
          </a:bodyPr>
          <a:lstStyle/>
          <a:p>
            <a:pPr algn="l">
              <a:lnSpc>
                <a:spcPct val="150000"/>
              </a:lnSpc>
            </a:pPr>
            <a:r>
              <a:rPr lang="vi-VN" sz="1600" b="0" i="0" dirty="0">
                <a:solidFill>
                  <a:srgbClr val="131314"/>
                </a:solidFill>
                <a:effectLst/>
                <a:latin typeface="+mj-lt"/>
              </a:rPr>
              <a:t>"</a:t>
            </a:r>
            <a:r>
              <a:rPr lang="vi-VN" sz="1600" b="0" i="0">
                <a:solidFill>
                  <a:srgbClr val="131314"/>
                </a:solidFill>
                <a:effectLst/>
                <a:latin typeface="+mj-lt"/>
              </a:rPr>
              <a:t>Multi-head attention</a:t>
            </a:r>
            <a:r>
              <a:rPr lang="en-US" sz="1600" b="0" i="0">
                <a:solidFill>
                  <a:srgbClr val="131314"/>
                </a:solidFill>
                <a:effectLst/>
                <a:latin typeface="+mj-lt"/>
              </a:rPr>
              <a:t> </a:t>
            </a:r>
            <a:r>
              <a:rPr lang="vi-VN" sz="1600" b="0" i="0">
                <a:solidFill>
                  <a:srgbClr val="131314"/>
                </a:solidFill>
                <a:effectLst/>
                <a:latin typeface="+mj-lt"/>
              </a:rPr>
              <a:t>chạy </a:t>
            </a:r>
            <a:r>
              <a:rPr lang="vi-VN" sz="1600" b="0" i="0" dirty="0">
                <a:solidFill>
                  <a:srgbClr val="131314"/>
                </a:solidFill>
                <a:effectLst/>
                <a:latin typeface="+mj-lt"/>
              </a:rPr>
              <a:t>song song nhiều đầu chú ý riêng biệt. Mỗi đầu có các ma trận truy vấn, khóa và giá trị riêng biệt. Bằng cách chạy song song nhiều đầu, mô hình có khả năng tìm hiểu nhiều cách riêng biệt khác nhau mà ngữ cảnh có thể thay đổi ý nghĩa của một từ. Các thay đổi được đề xuất từ mỗi đầu sau đó được tổng hợp lại để cập nhật vector nhúng ban đầu.</a:t>
            </a:r>
          </a:p>
        </p:txBody>
      </p:sp>
    </p:spTree>
    <p:extLst>
      <p:ext uri="{BB962C8B-B14F-4D97-AF65-F5344CB8AC3E}">
        <p14:creationId xmlns:p14="http://schemas.microsoft.com/office/powerpoint/2010/main" val="1776563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B83DF-DB5E-6301-4D67-D995F5839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554306-35CC-F3E6-10E8-813F7740DB18}"/>
              </a:ext>
            </a:extLst>
          </p:cNvPr>
          <p:cNvSpPr>
            <a:spLocks noGrp="1"/>
          </p:cNvSpPr>
          <p:nvPr>
            <p:ph type="title"/>
          </p:nvPr>
        </p:nvSpPr>
        <p:spPr>
          <a:xfrm>
            <a:off x="226208" y="195842"/>
            <a:ext cx="8520600" cy="763500"/>
          </a:xfrm>
        </p:spPr>
        <p:txBody>
          <a:bodyPr/>
          <a:lstStyle/>
          <a:p>
            <a:r>
              <a:rPr lang="en-US" dirty="0" err="1">
                <a:latin typeface="Times New Roman" panose="02020603050405020304" pitchFamily="18" charset="0"/>
                <a:cs typeface="Times New Roman" panose="02020603050405020304" pitchFamily="18" charset="0"/>
              </a:rPr>
              <a:t>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2D266F5-FD99-B827-97A3-AFAEEBF0A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graphicFrame>
        <p:nvGraphicFramePr>
          <p:cNvPr id="3" name="Table 2">
            <a:extLst>
              <a:ext uri="{FF2B5EF4-FFF2-40B4-BE49-F238E27FC236}">
                <a16:creationId xmlns:a16="http://schemas.microsoft.com/office/drawing/2014/main" id="{9DB20E82-F793-1307-0ED1-72809EB99B47}"/>
              </a:ext>
            </a:extLst>
          </p:cNvPr>
          <p:cNvGraphicFramePr>
            <a:graphicFrameLocks noGrp="1"/>
          </p:cNvGraphicFramePr>
          <p:nvPr>
            <p:extLst>
              <p:ext uri="{D42A27DB-BD31-4B8C-83A1-F6EECF244321}">
                <p14:modId xmlns:p14="http://schemas.microsoft.com/office/powerpoint/2010/main" val="3858470075"/>
              </p:ext>
            </p:extLst>
          </p:nvPr>
        </p:nvGraphicFramePr>
        <p:xfrm>
          <a:off x="395991" y="2020478"/>
          <a:ext cx="8521700" cy="3962400"/>
        </p:xfrm>
        <a:graphic>
          <a:graphicData uri="http://schemas.openxmlformats.org/drawingml/2006/table">
            <a:tbl>
              <a:tblPr/>
              <a:tblGrid>
                <a:gridCol w="4260850">
                  <a:extLst>
                    <a:ext uri="{9D8B030D-6E8A-4147-A177-3AD203B41FA5}">
                      <a16:colId xmlns:a16="http://schemas.microsoft.com/office/drawing/2014/main" val="3440471752"/>
                    </a:ext>
                  </a:extLst>
                </a:gridCol>
                <a:gridCol w="4260850">
                  <a:extLst>
                    <a:ext uri="{9D8B030D-6E8A-4147-A177-3AD203B41FA5}">
                      <a16:colId xmlns:a16="http://schemas.microsoft.com/office/drawing/2014/main" val="4110646227"/>
                    </a:ext>
                  </a:extLst>
                </a:gridCol>
              </a:tblGrid>
              <a:tr h="217329">
                <a:tc>
                  <a:txBody>
                    <a:bodyPr/>
                    <a:lstStyle/>
                    <a:p>
                      <a:pPr algn="ctr"/>
                      <a:r>
                        <a:rPr lang="vi-VN" sz="1600" b="1" dirty="0">
                          <a:latin typeface="+mj-lt"/>
                        </a:rPr>
                        <a:t>Ưu điểm</a:t>
                      </a:r>
                      <a:endParaRPr lang="vi-VN" sz="1600" dirty="0">
                        <a:latin typeface="+mj-lt"/>
                      </a:endParaRPr>
                    </a:p>
                  </a:txBody>
                  <a:tcPr anchor="ctr">
                    <a:lnL>
                      <a:noFill/>
                    </a:lnL>
                    <a:lnR>
                      <a:noFill/>
                    </a:lnR>
                    <a:lnT>
                      <a:noFill/>
                    </a:lnT>
                    <a:lnB>
                      <a:noFill/>
                    </a:lnB>
                    <a:noFill/>
                  </a:tcPr>
                </a:tc>
                <a:tc>
                  <a:txBody>
                    <a:bodyPr/>
                    <a:lstStyle/>
                    <a:p>
                      <a:pPr algn="ctr"/>
                      <a:r>
                        <a:rPr lang="vi-VN" sz="1600" b="1" dirty="0">
                          <a:latin typeface="+mj-lt"/>
                        </a:rPr>
                        <a:t>Nhược điểm</a:t>
                      </a:r>
                      <a:endParaRPr lang="vi-VN" sz="1600" dirty="0">
                        <a:latin typeface="+mj-lt"/>
                      </a:endParaRPr>
                    </a:p>
                  </a:txBody>
                  <a:tcPr anchor="ctr">
                    <a:lnL>
                      <a:noFill/>
                    </a:lnL>
                    <a:lnR>
                      <a:noFill/>
                    </a:lnR>
                    <a:lnT>
                      <a:noFill/>
                    </a:lnT>
                    <a:lnB>
                      <a:noFill/>
                    </a:lnB>
                    <a:noFill/>
                  </a:tcPr>
                </a:tc>
                <a:extLst>
                  <a:ext uri="{0D108BD9-81ED-4DB2-BD59-A6C34878D82A}">
                    <a16:rowId xmlns:a16="http://schemas.microsoft.com/office/drawing/2014/main" val="4283950114"/>
                  </a:ext>
                </a:extLst>
              </a:tr>
              <a:tr h="0">
                <a:tc>
                  <a:txBody>
                    <a:bodyPr/>
                    <a:lstStyle/>
                    <a:p>
                      <a:pPr algn="ctr"/>
                      <a:r>
                        <a:rPr lang="vi-VN" sz="1600" b="1" dirty="0">
                          <a:latin typeface="+mj-lt"/>
                        </a:rPr>
                        <a:t>Biểu diễn đa chiều (multi-representation)</a:t>
                      </a:r>
                      <a:r>
                        <a:rPr lang="vi-VN" sz="1600" dirty="0">
                          <a:latin typeface="+mj-lt"/>
                        </a:rPr>
                        <a:t> – mỗi head học một kiểu tương tác khác nhau giữa các token</a:t>
                      </a:r>
                    </a:p>
                  </a:txBody>
                  <a:tcPr anchor="ctr">
                    <a:lnL>
                      <a:noFill/>
                    </a:lnL>
                    <a:lnR>
                      <a:noFill/>
                    </a:lnR>
                    <a:lnT>
                      <a:noFill/>
                    </a:lnT>
                    <a:lnB>
                      <a:noFill/>
                    </a:lnB>
                    <a:noFill/>
                  </a:tcPr>
                </a:tc>
                <a:tc>
                  <a:txBody>
                    <a:bodyPr/>
                    <a:lstStyle/>
                    <a:p>
                      <a:pPr algn="ctr"/>
                      <a:r>
                        <a:rPr lang="en-US" sz="1600" b="1" dirty="0" err="1">
                          <a:latin typeface="Times New Roman" panose="02020603050405020304" pitchFamily="18" charset="0"/>
                          <a:cs typeface="Times New Roman" panose="02020603050405020304" pitchFamily="18" charset="0"/>
                        </a:rPr>
                        <a:t>Tốn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tài</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nguyên</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nhiều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phép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nhân</a:t>
                      </a:r>
                      <a:r>
                        <a:rPr lang="en-US" sz="1600" dirty="0">
                          <a:latin typeface="Times New Roman" panose="02020603050405020304" pitchFamily="18" charset="0"/>
                          <a:cs typeface="Times New Roman" panose="02020603050405020304" pitchFamily="18" charset="0"/>
                        </a:rPr>
                        <a:t> ma </a:t>
                      </a:r>
                      <a:r>
                        <a:rPr lang="en-US" sz="1600" dirty="0" err="1">
                          <a:latin typeface="Times New Roman" panose="02020603050405020304" pitchFamily="18" charset="0"/>
                          <a:cs typeface="Times New Roman" panose="02020603050405020304" pitchFamily="18" charset="0"/>
                        </a:rPr>
                        <a:t>trận</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tăng</a:t>
                      </a:r>
                      <a:r>
                        <a:rPr lang="en-US" sz="1600" dirty="0">
                          <a:latin typeface="Times New Roman" panose="02020603050405020304" pitchFamily="18" charset="0"/>
                          <a:cs typeface="Times New Roman" panose="02020603050405020304" pitchFamily="18" charset="0"/>
                        </a:rPr>
                        <a:t> chi </a:t>
                      </a:r>
                      <a:r>
                        <a:rPr lang="en-US" sz="1600" dirty="0" err="1">
                          <a:latin typeface="Times New Roman" panose="02020603050405020304" pitchFamily="18" charset="0"/>
                          <a:cs typeface="Times New Roman" panose="02020603050405020304" pitchFamily="18" charset="0"/>
                        </a:rPr>
                        <a:t>phí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tính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toán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bộ</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nhớ</a:t>
                      </a:r>
                      <a:endParaRPr lang="en-US" sz="1600"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1755391035"/>
                  </a:ext>
                </a:extLst>
              </a:tr>
              <a:tr h="0">
                <a:tc>
                  <a:txBody>
                    <a:bodyPr/>
                    <a:lstStyle/>
                    <a:p>
                      <a:pPr algn="ctr"/>
                      <a:r>
                        <a:rPr lang="en-US" sz="1600" b="1">
                          <a:latin typeface="Times New Roman" panose="02020603050405020304" pitchFamily="18" charset="0"/>
                          <a:cs typeface="Times New Roman" panose="02020603050405020304" pitchFamily="18" charset="0"/>
                        </a:rPr>
                        <a:t>Nắm bắt mối quan hệ phức tạp</a:t>
                      </a:r>
                      <a:r>
                        <a:rPr lang="en-US" sz="1600">
                          <a:latin typeface="Times New Roman" panose="02020603050405020304" pitchFamily="18" charset="0"/>
                          <a:cs typeface="Times New Roman" panose="02020603050405020304" pitchFamily="18" charset="0"/>
                        </a:rPr>
                        <a:t> – attention có thể chú ý đến các vị trí khác nhau trong cùng một thời điểm</a:t>
                      </a:r>
                    </a:p>
                  </a:txBody>
                  <a:tcPr anchor="ctr">
                    <a:lnL>
                      <a:noFill/>
                    </a:lnL>
                    <a:lnR>
                      <a:noFill/>
                    </a:lnR>
                    <a:lnT>
                      <a:noFill/>
                    </a:lnT>
                    <a:lnB>
                      <a:noFill/>
                    </a:lnB>
                    <a:noFill/>
                  </a:tcPr>
                </a:tc>
                <a:tc>
                  <a:txBody>
                    <a:bodyPr/>
                    <a:lstStyle/>
                    <a:p>
                      <a:pPr algn="ctr"/>
                      <a:r>
                        <a:rPr lang="en-US" sz="1600" b="1">
                          <a:latin typeface="Times New Roman" panose="02020603050405020304" pitchFamily="18" charset="0"/>
                          <a:cs typeface="Times New Roman" panose="02020603050405020304" pitchFamily="18" charset="0"/>
                        </a:rPr>
                        <a:t>Chia nhỏ embedding</a:t>
                      </a:r>
                      <a:r>
                        <a:rPr lang="en-US" sz="1600">
                          <a:latin typeface="Times New Roman" panose="02020603050405020304" pitchFamily="18" charset="0"/>
                          <a:cs typeface="Times New Roman" panose="02020603050405020304" pitchFamily="18" charset="0"/>
                        </a:rPr>
                        <a:t> – mỗi head chỉ thấy một phần nhỏ của thông tin đầu vào</a:t>
                      </a:r>
                    </a:p>
                  </a:txBody>
                  <a:tcPr anchor="ctr">
                    <a:lnL>
                      <a:noFill/>
                    </a:lnL>
                    <a:lnR>
                      <a:noFill/>
                    </a:lnR>
                    <a:lnT>
                      <a:noFill/>
                    </a:lnT>
                    <a:lnB>
                      <a:noFill/>
                    </a:lnB>
                    <a:noFill/>
                  </a:tcPr>
                </a:tc>
                <a:extLst>
                  <a:ext uri="{0D108BD9-81ED-4DB2-BD59-A6C34878D82A}">
                    <a16:rowId xmlns:a16="http://schemas.microsoft.com/office/drawing/2014/main" val="1891555295"/>
                  </a:ext>
                </a:extLst>
              </a:tr>
              <a:tr h="0">
                <a:tc>
                  <a:txBody>
                    <a:bodyPr/>
                    <a:lstStyle/>
                    <a:p>
                      <a:pPr algn="ctr"/>
                      <a:r>
                        <a:rPr lang="en-US" sz="1600" b="1">
                          <a:latin typeface="Times New Roman" panose="02020603050405020304" pitchFamily="18" charset="0"/>
                          <a:cs typeface="Times New Roman" panose="02020603050405020304" pitchFamily="18" charset="0"/>
                        </a:rPr>
                        <a:t>Cải thiện hiệu suất mô hình</a:t>
                      </a:r>
                      <a:r>
                        <a:rPr lang="en-US" sz="1600">
                          <a:latin typeface="Times New Roman" panose="02020603050405020304" pitchFamily="18" charset="0"/>
                          <a:cs typeface="Times New Roman" panose="02020603050405020304" pitchFamily="18" charset="0"/>
                        </a:rPr>
                        <a:t> – tăng độ chính xác trong hầu hết các tác vụ NLP</a:t>
                      </a:r>
                    </a:p>
                  </a:txBody>
                  <a:tcPr anchor="ctr">
                    <a:lnL>
                      <a:noFill/>
                    </a:lnL>
                    <a:lnR>
                      <a:noFill/>
                    </a:lnR>
                    <a:lnT>
                      <a:noFill/>
                    </a:lnT>
                    <a:lnB>
                      <a:noFill/>
                    </a:lnB>
                    <a:noFill/>
                  </a:tcPr>
                </a:tc>
                <a:tc>
                  <a:txBody>
                    <a:bodyPr/>
                    <a:lstStyle/>
                    <a:p>
                      <a:pPr algn="ctr"/>
                      <a:r>
                        <a:rPr lang="vi-VN" sz="1600" b="1">
                          <a:latin typeface="+mj-lt"/>
                        </a:rPr>
                        <a:t>Thời gian huấn luyện lâu hơn</a:t>
                      </a:r>
                      <a:r>
                        <a:rPr lang="vi-VN" sz="1600">
                          <a:latin typeface="+mj-lt"/>
                        </a:rPr>
                        <a:t> – so với Single-Head hoặc MQA/GQA</a:t>
                      </a:r>
                    </a:p>
                  </a:txBody>
                  <a:tcPr anchor="ctr">
                    <a:lnL>
                      <a:noFill/>
                    </a:lnL>
                    <a:lnR>
                      <a:noFill/>
                    </a:lnR>
                    <a:lnT>
                      <a:noFill/>
                    </a:lnT>
                    <a:lnB>
                      <a:noFill/>
                    </a:lnB>
                    <a:noFill/>
                  </a:tcPr>
                </a:tc>
                <a:extLst>
                  <a:ext uri="{0D108BD9-81ED-4DB2-BD59-A6C34878D82A}">
                    <a16:rowId xmlns:a16="http://schemas.microsoft.com/office/drawing/2014/main" val="2901829342"/>
                  </a:ext>
                </a:extLst>
              </a:tr>
              <a:tr h="0">
                <a:tc>
                  <a:txBody>
                    <a:bodyPr/>
                    <a:lstStyle/>
                    <a:p>
                      <a:pPr algn="ctr"/>
                      <a:r>
                        <a:rPr lang="vi-VN" sz="1600" b="1" dirty="0">
                          <a:latin typeface="+mj-lt"/>
                        </a:rPr>
                        <a:t>Hỗ trợ song song hóa</a:t>
                      </a:r>
                      <a:r>
                        <a:rPr lang="vi-VN" sz="1600" dirty="0">
                          <a:latin typeface="+mj-lt"/>
                        </a:rPr>
                        <a:t> – dễ tối ưu GPU khi tính toán đồng thời nhiều head</a:t>
                      </a:r>
                    </a:p>
                  </a:txBody>
                  <a:tcPr anchor="ctr">
                    <a:lnL>
                      <a:noFill/>
                    </a:lnL>
                    <a:lnR>
                      <a:noFill/>
                    </a:lnR>
                    <a:lnT>
                      <a:noFill/>
                    </a:lnT>
                    <a:lnB>
                      <a:noFill/>
                    </a:lnB>
                    <a:noFill/>
                  </a:tcPr>
                </a:tc>
                <a:tc>
                  <a:txBody>
                    <a:bodyPr/>
                    <a:lstStyle/>
                    <a:p>
                      <a:pPr algn="ctr"/>
                      <a:r>
                        <a:rPr lang="en-US" sz="1600" b="1">
                          <a:latin typeface="Times New Roman" panose="02020603050405020304" pitchFamily="18" charset="0"/>
                          <a:cs typeface="Times New Roman" panose="02020603050405020304" pitchFamily="18" charset="0"/>
                        </a:rPr>
                        <a:t>Không hiệu quả nếu số head quá lớn</a:t>
                      </a:r>
                      <a:r>
                        <a:rPr lang="en-US" sz="1600">
                          <a:latin typeface="Times New Roman" panose="02020603050405020304" pitchFamily="18" charset="0"/>
                          <a:cs typeface="Times New Roman" panose="02020603050405020304" pitchFamily="18" charset="0"/>
                        </a:rPr>
                        <a:t> – hiệu quả tăng dần đều đến mức bão hòa</a:t>
                      </a:r>
                    </a:p>
                  </a:txBody>
                  <a:tcPr anchor="ctr">
                    <a:lnL>
                      <a:noFill/>
                    </a:lnL>
                    <a:lnR>
                      <a:noFill/>
                    </a:lnR>
                    <a:lnT>
                      <a:noFill/>
                    </a:lnT>
                    <a:lnB>
                      <a:noFill/>
                    </a:lnB>
                    <a:noFill/>
                  </a:tcPr>
                </a:tc>
                <a:extLst>
                  <a:ext uri="{0D108BD9-81ED-4DB2-BD59-A6C34878D82A}">
                    <a16:rowId xmlns:a16="http://schemas.microsoft.com/office/drawing/2014/main" val="2098126801"/>
                  </a:ext>
                </a:extLst>
              </a:tr>
              <a:tr h="0">
                <a:tc>
                  <a:txBody>
                    <a:bodyPr/>
                    <a:lstStyle/>
                    <a:p>
                      <a:pPr algn="ctr"/>
                      <a:r>
                        <a:rPr lang="vi-VN" sz="1600" b="1">
                          <a:latin typeface="+mj-lt"/>
                        </a:rPr>
                        <a:t>Được sử dụng rộng rãi</a:t>
                      </a:r>
                      <a:r>
                        <a:rPr lang="vi-VN" sz="1600">
                          <a:latin typeface="+mj-lt"/>
                        </a:rPr>
                        <a:t> – là thành phần tiêu chuẩn trong hầu hết mô hình mạnh như BERT, GPT, LLaMA</a:t>
                      </a:r>
                    </a:p>
                  </a:txBody>
                  <a:tcPr anchor="ctr">
                    <a:lnL>
                      <a:noFill/>
                    </a:lnL>
                    <a:lnR>
                      <a:noFill/>
                    </a:lnR>
                    <a:lnT>
                      <a:noFill/>
                    </a:lnT>
                    <a:lnB>
                      <a:noFill/>
                    </a:lnB>
                    <a:noFill/>
                  </a:tcPr>
                </a:tc>
                <a:tc>
                  <a:txBody>
                    <a:bodyPr/>
                    <a:lstStyle/>
                    <a:p>
                      <a:pPr algn="ctr"/>
                      <a:r>
                        <a:rPr lang="vi-VN" sz="1600" b="1" dirty="0">
                          <a:latin typeface="+mj-lt"/>
                        </a:rPr>
                        <a:t>Có thể thừa thãi với mô hình nhỏ</a:t>
                      </a:r>
                      <a:r>
                        <a:rPr lang="vi-VN" sz="1600" dirty="0">
                          <a:latin typeface="+mj-lt"/>
                        </a:rPr>
                        <a:t> – không tối ưu với tài nguyên thấp</a:t>
                      </a:r>
                    </a:p>
                  </a:txBody>
                  <a:tcPr anchor="ctr">
                    <a:lnL>
                      <a:noFill/>
                    </a:lnL>
                    <a:lnR>
                      <a:noFill/>
                    </a:lnR>
                    <a:lnT>
                      <a:noFill/>
                    </a:lnT>
                    <a:lnB>
                      <a:noFill/>
                    </a:lnB>
                    <a:noFill/>
                  </a:tcPr>
                </a:tc>
                <a:extLst>
                  <a:ext uri="{0D108BD9-81ED-4DB2-BD59-A6C34878D82A}">
                    <a16:rowId xmlns:a16="http://schemas.microsoft.com/office/drawing/2014/main" val="4234009360"/>
                  </a:ext>
                </a:extLst>
              </a:tr>
            </a:tbl>
          </a:graphicData>
        </a:graphic>
      </p:graphicFrame>
    </p:spTree>
    <p:extLst>
      <p:ext uri="{BB962C8B-B14F-4D97-AF65-F5344CB8AC3E}">
        <p14:creationId xmlns:p14="http://schemas.microsoft.com/office/powerpoint/2010/main" val="2951824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A6FD0-6B4F-0951-36B1-7A8C85FE0A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1BE18-DB6D-9F9C-A2EF-DE87A90002E2}"/>
              </a:ext>
            </a:extLst>
          </p:cNvPr>
          <p:cNvSpPr>
            <a:spLocks noGrp="1"/>
          </p:cNvSpPr>
          <p:nvPr>
            <p:ph type="title"/>
          </p:nvPr>
        </p:nvSpPr>
        <p:spPr>
          <a:xfrm>
            <a:off x="226208" y="184363"/>
            <a:ext cx="8520600" cy="763500"/>
          </a:xfrm>
        </p:spPr>
        <p:txBody>
          <a:bodyPr/>
          <a:lstStyle/>
          <a:p>
            <a:r>
              <a:rPr lang="en-US" dirty="0">
                <a:latin typeface="Times New Roman" panose="02020603050405020304" pitchFamily="18" charset="0"/>
                <a:cs typeface="Times New Roman" panose="02020603050405020304" pitchFamily="18" charset="0"/>
              </a:rPr>
              <a:t>Multi-Query Attention</a:t>
            </a:r>
          </a:p>
        </p:txBody>
      </p:sp>
      <p:sp>
        <p:nvSpPr>
          <p:cNvPr id="4" name="Slide Number Placeholder 3">
            <a:extLst>
              <a:ext uri="{FF2B5EF4-FFF2-40B4-BE49-F238E27FC236}">
                <a16:creationId xmlns:a16="http://schemas.microsoft.com/office/drawing/2014/main" id="{58DFE5DF-6FBD-1701-FBFE-5CF564A323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B169054B-81F3-3B4F-90F9-1E9D37FD66E5}"/>
                  </a:ext>
                </a:extLst>
              </p:cNvPr>
              <p:cNvSpPr>
                <a:spLocks noGrp="1"/>
              </p:cNvSpPr>
              <p:nvPr>
                <p:ph type="body" idx="1"/>
              </p:nvPr>
            </p:nvSpPr>
            <p:spPr>
              <a:xfrm>
                <a:off x="1112698" y="4702022"/>
                <a:ext cx="7359760" cy="1314979"/>
              </a:xfrm>
            </p:spPr>
            <p:txBody>
              <a:bodyPr/>
              <a:lstStyle/>
              <a:p>
                <a:pPr marL="88900" indent="0">
                  <a:buNone/>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Times New Roman" panose="02020603050405020304" pitchFamily="18" charset="0"/>
                        </a:rPr>
                        <m:t>h𝑒𝑎</m:t>
                      </m:r>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𝑑</m:t>
                          </m:r>
                        </m:e>
                        <m:sub>
                          <m:r>
                            <a:rPr lang="en-US" sz="1800" i="1">
                              <a:effectLst/>
                              <a:latin typeface="Cambria Math" panose="02040503050406030204" pitchFamily="18" charset="0"/>
                              <a:ea typeface="Times New Roman" panose="02020603050405020304" pitchFamily="18" charset="0"/>
                            </a:rPr>
                            <m:t>𝑖</m:t>
                          </m:r>
                        </m:sub>
                      </m:sSub>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𝐴𝑡𝑡𝑒𝑛𝑡𝑖𝑜𝑛</m:t>
                      </m:r>
                      <m:d>
                        <m:dPr>
                          <m:ctrlPr>
                            <a:rPr lang="en-US" sz="1800" i="1">
                              <a:effectLst/>
                              <a:latin typeface="Cambria Math" panose="02040503050406030204" pitchFamily="18" charset="0"/>
                              <a:ea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𝑄</m:t>
                              </m:r>
                            </m:e>
                            <m:sub>
                              <m:r>
                                <a:rPr lang="en-US" sz="1800" i="1">
                                  <a:effectLst/>
                                  <a:latin typeface="Cambria Math" panose="02040503050406030204" pitchFamily="18" charset="0"/>
                                  <a:ea typeface="Times New Roman" panose="02020603050405020304" pitchFamily="18" charset="0"/>
                                </a:rPr>
                                <m:t>𝑖</m:t>
                              </m:r>
                            </m:sub>
                          </m:sSub>
                          <m:r>
                            <a:rPr lang="en-US"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𝐾</m:t>
                              </m:r>
                            </m:e>
                            <m:sub>
                              <m:r>
                                <a:rPr lang="en-US" sz="1800" i="1">
                                  <a:effectLst/>
                                  <a:latin typeface="Cambria Math" panose="02040503050406030204" pitchFamily="18" charset="0"/>
                                  <a:ea typeface="Times New Roman" panose="02020603050405020304" pitchFamily="18" charset="0"/>
                                </a:rPr>
                                <m:t>𝑠h𝑎𝑟𝑒𝑑</m:t>
                              </m:r>
                            </m:sub>
                          </m:sSub>
                          <m:r>
                            <a:rPr lang="en-US" sz="1800" i="1">
                              <a:effectLst/>
                              <a:latin typeface="Cambria Math" panose="02040503050406030204" pitchFamily="18" charset="0"/>
                              <a:ea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𝑉</m:t>
                              </m:r>
                            </m:e>
                            <m:sub>
                              <m:r>
                                <a:rPr lang="en-US" sz="1800" i="1">
                                  <a:effectLst/>
                                  <a:latin typeface="Cambria Math" panose="02040503050406030204" pitchFamily="18" charset="0"/>
                                  <a:ea typeface="Times New Roman" panose="02020603050405020304" pitchFamily="18" charset="0"/>
                                </a:rPr>
                                <m:t>𝑠h𝑎𝑟𝑒𝑑</m:t>
                              </m:r>
                            </m:sub>
                          </m:sSub>
                        </m:e>
                      </m:d>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𝑠𝑜𝑓𝑡𝑚𝑎𝑥</m:t>
                      </m:r>
                      <m:r>
                        <a:rPr lang="en-US" sz="1800" i="1">
                          <a:effectLst/>
                          <a:latin typeface="Cambria Math" panose="02040503050406030204" pitchFamily="18" charset="0"/>
                          <a:ea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𝑄</m:t>
                              </m:r>
                            </m:e>
                            <m:sub>
                              <m:r>
                                <a:rPr lang="en-US" sz="1800" i="1">
                                  <a:effectLst/>
                                  <a:latin typeface="Cambria Math" panose="02040503050406030204" pitchFamily="18" charset="0"/>
                                  <a:ea typeface="Times New Roman" panose="02020603050405020304" pitchFamily="18" charset="0"/>
                                </a:rPr>
                                <m:t>𝑖</m:t>
                              </m:r>
                            </m:sub>
                          </m:sSub>
                          <m:r>
                            <a:rPr lang="en-US" sz="1800" i="1">
                              <a:effectLst/>
                              <a:latin typeface="Cambria Math" panose="02040503050406030204" pitchFamily="18" charset="0"/>
                              <a:ea typeface="Times New Roman" panose="02020603050405020304" pitchFamily="18" charset="0"/>
                            </a:rPr>
                            <m:t> </m:t>
                          </m:r>
                          <m:sSubSup>
                            <m:sSubSupPr>
                              <m:ctrlPr>
                                <a:rPr lang="en-US" sz="1800" i="1">
                                  <a:effectLst/>
                                  <a:latin typeface="Cambria Math" panose="02040503050406030204" pitchFamily="18" charset="0"/>
                                  <a:ea typeface="Times New Roman" panose="02020603050405020304" pitchFamily="18" charset="0"/>
                                </a:rPr>
                              </m:ctrlPr>
                            </m:sSubSupPr>
                            <m:e>
                              <m:r>
                                <a:rPr lang="en-US" sz="1800" i="1">
                                  <a:effectLst/>
                                  <a:latin typeface="Cambria Math" panose="02040503050406030204" pitchFamily="18" charset="0"/>
                                  <a:ea typeface="Times New Roman" panose="02020603050405020304" pitchFamily="18" charset="0"/>
                                </a:rPr>
                                <m:t>𝐾</m:t>
                              </m:r>
                            </m:e>
                            <m:sub>
                              <m:r>
                                <a:rPr lang="en-US" sz="1800" i="1">
                                  <a:effectLst/>
                                  <a:latin typeface="Cambria Math" panose="02040503050406030204" pitchFamily="18" charset="0"/>
                                  <a:ea typeface="Times New Roman" panose="02020603050405020304" pitchFamily="18" charset="0"/>
                                </a:rPr>
                                <m:t>𝑠h𝑎𝑟𝑒𝑑</m:t>
                              </m:r>
                            </m:sub>
                            <m:sup>
                              <m:r>
                                <a:rPr lang="en-US" sz="1800" i="1">
                                  <a:effectLst/>
                                  <a:latin typeface="Cambria Math" panose="02040503050406030204" pitchFamily="18" charset="0"/>
                                  <a:ea typeface="Times New Roman" panose="02020603050405020304" pitchFamily="18" charset="0"/>
                                </a:rPr>
                                <m:t>𝑇</m:t>
                              </m:r>
                            </m:sup>
                          </m:sSubSup>
                        </m:num>
                        <m:den>
                          <m:rad>
                            <m:radPr>
                              <m:degHide m:val="on"/>
                              <m:ctrlPr>
                                <a:rPr lang="en-US" sz="1800" i="1">
                                  <a:effectLst/>
                                  <a:latin typeface="Cambria Math" panose="02040503050406030204" pitchFamily="18" charset="0"/>
                                  <a:ea typeface="Times New Roman" panose="02020603050405020304" pitchFamily="18" charset="0"/>
                                </a:rPr>
                              </m:ctrlPr>
                            </m:radPr>
                            <m:deg/>
                            <m:e>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𝑑</m:t>
                                  </m:r>
                                </m:e>
                                <m:sub>
                                  <m:r>
                                    <a:rPr lang="en-US" sz="1800" i="1">
                                      <a:effectLst/>
                                      <a:latin typeface="Cambria Math" panose="02040503050406030204" pitchFamily="18" charset="0"/>
                                      <a:ea typeface="Times New Roman" panose="02020603050405020304" pitchFamily="18" charset="0"/>
                                    </a:rPr>
                                    <m:t>𝑘</m:t>
                                  </m:r>
                                </m:sub>
                              </m:sSub>
                            </m:e>
                          </m:rad>
                        </m:den>
                      </m:f>
                      <m:r>
                        <a:rPr lang="en-US" sz="1800" i="1">
                          <a:effectLst/>
                          <a:latin typeface="Cambria Math" panose="02040503050406030204" pitchFamily="18" charset="0"/>
                          <a:ea typeface="Times New Roman" panose="02020603050405020304" pitchFamily="18" charset="0"/>
                        </a:rPr>
                        <m:t> )</m:t>
                      </m:r>
                    </m:oMath>
                  </m:oMathPara>
                </a14:m>
                <a:endParaRPr lang="en-US" sz="1800" dirty="0">
                  <a:effectLst/>
                  <a:ea typeface="Times New Roman" panose="02020603050405020304" pitchFamily="18" charset="0"/>
                </a:endParaRPr>
              </a:p>
              <a:p>
                <a:pPr marL="88900" indent="0">
                  <a:buNone/>
                </a:pPr>
                <a:endParaRPr lang="en-US" dirty="0"/>
              </a:p>
            </p:txBody>
          </p:sp>
        </mc:Choice>
        <mc:Fallback xmlns="">
          <p:sp>
            <p:nvSpPr>
              <p:cNvPr id="6" name="Text Placeholder 5">
                <a:extLst>
                  <a:ext uri="{FF2B5EF4-FFF2-40B4-BE49-F238E27FC236}">
                    <a16:creationId xmlns:a16="http://schemas.microsoft.com/office/drawing/2014/main" id="{B169054B-81F3-3B4F-90F9-1E9D37FD66E5}"/>
                  </a:ext>
                </a:extLst>
              </p:cNvPr>
              <p:cNvSpPr>
                <a:spLocks noGrp="1" noRot="1" noChangeAspect="1" noMove="1" noResize="1" noEditPoints="1" noAdjustHandles="1" noChangeArrowheads="1" noChangeShapeType="1" noTextEdit="1"/>
              </p:cNvSpPr>
              <p:nvPr>
                <p:ph type="body" idx="1"/>
              </p:nvPr>
            </p:nvSpPr>
            <p:spPr>
              <a:xfrm>
                <a:off x="1112698" y="4702022"/>
                <a:ext cx="7359760" cy="1314979"/>
              </a:xfrm>
              <a:blipFill>
                <a:blip r:embed="rId2"/>
                <a:stretch>
                  <a:fillRect/>
                </a:stretch>
              </a:blipFill>
            </p:spPr>
            <p:txBody>
              <a:bodyPr/>
              <a:lstStyle/>
              <a:p>
                <a:r>
                  <a:rPr lang="en-US">
                    <a:noFill/>
                  </a:rPr>
                  <a:t> </a:t>
                </a:r>
              </a:p>
            </p:txBody>
          </p:sp>
        </mc:Fallback>
      </mc:AlternateContent>
      <p:pic>
        <p:nvPicPr>
          <p:cNvPr id="7" name="Picture 6" descr="A diagram of a multi-quality product&#10;&#10;AI-generated content may be incorrect.">
            <a:extLst>
              <a:ext uri="{FF2B5EF4-FFF2-40B4-BE49-F238E27FC236}">
                <a16:creationId xmlns:a16="http://schemas.microsoft.com/office/drawing/2014/main" id="{CCEB0793-4199-1DF0-E94F-7D64CA999A10}"/>
              </a:ext>
            </a:extLst>
          </p:cNvPr>
          <p:cNvPicPr>
            <a:picLocks noChangeAspect="1"/>
          </p:cNvPicPr>
          <p:nvPr/>
        </p:nvPicPr>
        <p:blipFill>
          <a:blip r:embed="rId3"/>
          <a:stretch>
            <a:fillRect/>
          </a:stretch>
        </p:blipFill>
        <p:spPr>
          <a:xfrm>
            <a:off x="2217158" y="1510363"/>
            <a:ext cx="4709683" cy="2830159"/>
          </a:xfrm>
          <a:prstGeom prst="rect">
            <a:avLst/>
          </a:prstGeom>
        </p:spPr>
      </p:pic>
    </p:spTree>
    <p:extLst>
      <p:ext uri="{BB962C8B-B14F-4D97-AF65-F5344CB8AC3E}">
        <p14:creationId xmlns:p14="http://schemas.microsoft.com/office/powerpoint/2010/main" val="3915019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6743-2C40-1917-4DEA-C32C6C606A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4BD5E8-F007-9C3E-AB9C-E46F6602D80B}"/>
              </a:ext>
            </a:extLst>
          </p:cNvPr>
          <p:cNvSpPr>
            <a:spLocks noGrp="1"/>
          </p:cNvSpPr>
          <p:nvPr>
            <p:ph type="title"/>
          </p:nvPr>
        </p:nvSpPr>
        <p:spPr>
          <a:xfrm>
            <a:off x="226208" y="195843"/>
            <a:ext cx="8520600" cy="763500"/>
          </a:xfrm>
        </p:spPr>
        <p:txBody>
          <a:bodyPr/>
          <a:lstStyle/>
          <a:p>
            <a:r>
              <a:rPr lang="en-US" dirty="0" err="1">
                <a:latin typeface="Times New Roman" panose="02020603050405020304" pitchFamily="18" charset="0"/>
                <a:cs typeface="Times New Roman" panose="02020603050405020304" pitchFamily="18" charset="0"/>
              </a:rPr>
              <a:t>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3CE54B6-7E35-44FF-2484-F66A70F82F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graphicFrame>
        <p:nvGraphicFramePr>
          <p:cNvPr id="5" name="Table 4">
            <a:extLst>
              <a:ext uri="{FF2B5EF4-FFF2-40B4-BE49-F238E27FC236}">
                <a16:creationId xmlns:a16="http://schemas.microsoft.com/office/drawing/2014/main" id="{4BE4BF2C-13DD-8357-212C-19841800948E}"/>
              </a:ext>
            </a:extLst>
          </p:cNvPr>
          <p:cNvGraphicFramePr>
            <a:graphicFrameLocks noGrp="1"/>
          </p:cNvGraphicFramePr>
          <p:nvPr>
            <p:extLst>
              <p:ext uri="{D42A27DB-BD31-4B8C-83A1-F6EECF244321}">
                <p14:modId xmlns:p14="http://schemas.microsoft.com/office/powerpoint/2010/main" val="560163146"/>
              </p:ext>
            </p:extLst>
          </p:nvPr>
        </p:nvGraphicFramePr>
        <p:xfrm>
          <a:off x="311150" y="1979596"/>
          <a:ext cx="8521700" cy="3566160"/>
        </p:xfrm>
        <a:graphic>
          <a:graphicData uri="http://schemas.openxmlformats.org/drawingml/2006/table">
            <a:tbl>
              <a:tblPr/>
              <a:tblGrid>
                <a:gridCol w="4260850">
                  <a:extLst>
                    <a:ext uri="{9D8B030D-6E8A-4147-A177-3AD203B41FA5}">
                      <a16:colId xmlns:a16="http://schemas.microsoft.com/office/drawing/2014/main" val="182598889"/>
                    </a:ext>
                  </a:extLst>
                </a:gridCol>
                <a:gridCol w="4260850">
                  <a:extLst>
                    <a:ext uri="{9D8B030D-6E8A-4147-A177-3AD203B41FA5}">
                      <a16:colId xmlns:a16="http://schemas.microsoft.com/office/drawing/2014/main" val="583674317"/>
                    </a:ext>
                  </a:extLst>
                </a:gridCol>
              </a:tblGrid>
              <a:tr h="0">
                <a:tc>
                  <a:txBody>
                    <a:bodyPr/>
                    <a:lstStyle/>
                    <a:p>
                      <a:pPr algn="ctr"/>
                      <a:r>
                        <a:rPr lang="vi-VN" sz="1800" b="1" dirty="0">
                          <a:latin typeface="+mj-lt"/>
                        </a:rPr>
                        <a:t>Ưu điểm</a:t>
                      </a:r>
                      <a:endParaRPr lang="vi-VN" sz="1800" dirty="0">
                        <a:latin typeface="+mj-lt"/>
                      </a:endParaRPr>
                    </a:p>
                  </a:txBody>
                  <a:tcPr anchor="ctr">
                    <a:lnL>
                      <a:noFill/>
                    </a:lnL>
                    <a:lnR>
                      <a:noFill/>
                    </a:lnR>
                    <a:lnT>
                      <a:noFill/>
                    </a:lnT>
                    <a:lnB>
                      <a:noFill/>
                    </a:lnB>
                    <a:noFill/>
                  </a:tcPr>
                </a:tc>
                <a:tc>
                  <a:txBody>
                    <a:bodyPr/>
                    <a:lstStyle/>
                    <a:p>
                      <a:pPr algn="ctr"/>
                      <a:r>
                        <a:rPr lang="vi-VN" sz="1800" b="1" dirty="0">
                          <a:latin typeface="+mj-lt"/>
                        </a:rPr>
                        <a:t>Nhược điểm</a:t>
                      </a:r>
                      <a:endParaRPr lang="vi-VN" sz="1800" dirty="0">
                        <a:latin typeface="+mj-lt"/>
                      </a:endParaRPr>
                    </a:p>
                  </a:txBody>
                  <a:tcPr anchor="ctr">
                    <a:lnL>
                      <a:noFill/>
                    </a:lnL>
                    <a:lnR>
                      <a:noFill/>
                    </a:lnR>
                    <a:lnT>
                      <a:noFill/>
                    </a:lnT>
                    <a:lnB>
                      <a:noFill/>
                    </a:lnB>
                    <a:noFill/>
                  </a:tcPr>
                </a:tc>
                <a:extLst>
                  <a:ext uri="{0D108BD9-81ED-4DB2-BD59-A6C34878D82A}">
                    <a16:rowId xmlns:a16="http://schemas.microsoft.com/office/drawing/2014/main" val="120668702"/>
                  </a:ext>
                </a:extLst>
              </a:tr>
              <a:tr h="0">
                <a:tc>
                  <a:txBody>
                    <a:bodyPr/>
                    <a:lstStyle/>
                    <a:p>
                      <a:pPr algn="ctr"/>
                      <a:r>
                        <a:rPr lang="en-US" sz="1800" b="1" dirty="0" err="1">
                          <a:latin typeface="Times New Roman" panose="02020603050405020304" pitchFamily="18" charset="0"/>
                          <a:cs typeface="Times New Roman" panose="02020603050405020304" pitchFamily="18" charset="0"/>
                        </a:rPr>
                        <a:t>Giảm</a:t>
                      </a:r>
                      <a:r>
                        <a:rPr lang="en-US" sz="1800" b="1" dirty="0">
                          <a:latin typeface="Times New Roman" panose="02020603050405020304" pitchFamily="18" charset="0"/>
                          <a:cs typeface="Times New Roman" panose="02020603050405020304" pitchFamily="18" charset="0"/>
                        </a:rPr>
                        <a:t> chi </a:t>
                      </a:r>
                      <a:r>
                        <a:rPr lang="en-US" sz="1800" b="1" dirty="0" err="1">
                          <a:latin typeface="Times New Roman" panose="02020603050405020304" pitchFamily="18" charset="0"/>
                          <a:cs typeface="Times New Roman" panose="02020603050405020304" pitchFamily="18" charset="0"/>
                        </a:rPr>
                        <a:t>phí</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tính</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toán</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vì</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chỉ</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dùng</a:t>
                      </a:r>
                      <a:r>
                        <a:rPr lang="en-US" sz="1800"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một</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cặp</a:t>
                      </a:r>
                      <a:r>
                        <a:rPr lang="en-US" sz="1800" b="1" dirty="0">
                          <a:latin typeface="Times New Roman" panose="02020603050405020304" pitchFamily="18" charset="0"/>
                          <a:cs typeface="Times New Roman" panose="02020603050405020304" pitchFamily="18" charset="0"/>
                        </a:rPr>
                        <a:t> K/V </a:t>
                      </a:r>
                      <a:r>
                        <a:rPr lang="en-US" sz="1800" b="1" dirty="0" err="1">
                          <a:latin typeface="Times New Roman" panose="02020603050405020304" pitchFamily="18" charset="0"/>
                          <a:cs typeface="Times New Roman" panose="02020603050405020304" pitchFamily="18" charset="0"/>
                        </a:rPr>
                        <a:t>cho</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tất</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cả</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các</a:t>
                      </a:r>
                      <a:r>
                        <a:rPr lang="en-US" sz="1800" b="1" dirty="0">
                          <a:latin typeface="Times New Roman" panose="02020603050405020304" pitchFamily="18" charset="0"/>
                          <a:cs typeface="Times New Roman" panose="02020603050405020304" pitchFamily="18" charset="0"/>
                        </a:rPr>
                        <a:t> Q-heads</a:t>
                      </a:r>
                      <a:endParaRPr lang="en-US" sz="1800"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tc>
                  <a:txBody>
                    <a:bodyPr/>
                    <a:lstStyle/>
                    <a:p>
                      <a:pPr algn="ctr"/>
                      <a:r>
                        <a:rPr lang="en-US" sz="1800" b="1" dirty="0" err="1">
                          <a:latin typeface="Times New Roman" panose="02020603050405020304" pitchFamily="18" charset="0"/>
                          <a:cs typeface="Times New Roman" panose="02020603050405020304" pitchFamily="18" charset="0"/>
                        </a:rPr>
                        <a:t>Giảm</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tính</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đa</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dạng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biểu</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diễn</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tất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cả</a:t>
                      </a:r>
                      <a:r>
                        <a:rPr lang="en-US" sz="1800" dirty="0">
                          <a:latin typeface="Times New Roman" panose="02020603050405020304" pitchFamily="18" charset="0"/>
                          <a:cs typeface="Times New Roman" panose="02020603050405020304" pitchFamily="18" charset="0"/>
                        </a:rPr>
                        <a:t> Q-head </a:t>
                      </a:r>
                      <a:r>
                        <a:rPr lang="en-US" sz="1800" dirty="0" err="1">
                          <a:latin typeface="Times New Roman" panose="02020603050405020304" pitchFamily="18" charset="0"/>
                          <a:cs typeface="Times New Roman" panose="02020603050405020304" pitchFamily="18" charset="0"/>
                        </a:rPr>
                        <a:t>dùng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chung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thông</a:t>
                      </a:r>
                      <a:r>
                        <a:rPr lang="en-US" sz="1800" dirty="0">
                          <a:latin typeface="Times New Roman" panose="02020603050405020304" pitchFamily="18" charset="0"/>
                          <a:cs typeface="Times New Roman" panose="02020603050405020304" pitchFamily="18" charset="0"/>
                        </a:rPr>
                        <a:t> tin </a:t>
                      </a:r>
                      <a:r>
                        <a:rPr lang="en-US" sz="1800" dirty="0" err="1">
                          <a:latin typeface="Times New Roman" panose="02020603050405020304" pitchFamily="18" charset="0"/>
                          <a:cs typeface="Times New Roman" panose="02020603050405020304" pitchFamily="18" charset="0"/>
                        </a:rPr>
                        <a:t>từ</a:t>
                      </a:r>
                      <a:r>
                        <a:rPr lang="en-US" sz="1800" dirty="0">
                          <a:latin typeface="Times New Roman" panose="02020603050405020304" pitchFamily="18" charset="0"/>
                          <a:cs typeface="Times New Roman" panose="02020603050405020304" pitchFamily="18" charset="0"/>
                        </a:rPr>
                        <a:t> 1 K/V</a:t>
                      </a:r>
                    </a:p>
                  </a:txBody>
                  <a:tcPr anchor="ctr">
                    <a:lnL>
                      <a:noFill/>
                    </a:lnL>
                    <a:lnR>
                      <a:noFill/>
                    </a:lnR>
                    <a:lnT>
                      <a:noFill/>
                    </a:lnT>
                    <a:lnB>
                      <a:noFill/>
                    </a:lnB>
                    <a:noFill/>
                  </a:tcPr>
                </a:tc>
                <a:extLst>
                  <a:ext uri="{0D108BD9-81ED-4DB2-BD59-A6C34878D82A}">
                    <a16:rowId xmlns:a16="http://schemas.microsoft.com/office/drawing/2014/main" val="1400612211"/>
                  </a:ext>
                </a:extLst>
              </a:tr>
              <a:tr h="0">
                <a:tc>
                  <a:txBody>
                    <a:bodyPr/>
                    <a:lstStyle/>
                    <a:p>
                      <a:pPr algn="ctr"/>
                      <a:r>
                        <a:rPr lang="en-US" sz="1800" b="1">
                          <a:latin typeface="Times New Roman" panose="02020603050405020304" pitchFamily="18" charset="0"/>
                          <a:cs typeface="Times New Roman" panose="02020603050405020304" pitchFamily="18" charset="0"/>
                        </a:rPr>
                        <a:t>Tiết kiệm bộ nhớ đáng kể</a:t>
                      </a:r>
                      <a:r>
                        <a:rPr lang="en-US" sz="1800">
                          <a:latin typeface="Times New Roman" panose="02020603050405020304" pitchFamily="18" charset="0"/>
                          <a:cs typeface="Times New Roman" panose="02020603050405020304" pitchFamily="18" charset="0"/>
                        </a:rPr>
                        <a:t> – đặc biệt quan trọng khi xử lý chuỗi dài</a:t>
                      </a:r>
                    </a:p>
                  </a:txBody>
                  <a:tcPr anchor="ctr">
                    <a:lnL>
                      <a:noFill/>
                    </a:lnL>
                    <a:lnR>
                      <a:noFill/>
                    </a:lnR>
                    <a:lnT>
                      <a:noFill/>
                    </a:lnT>
                    <a:lnB>
                      <a:noFill/>
                    </a:lnB>
                    <a:noFill/>
                  </a:tcPr>
                </a:tc>
                <a:tc>
                  <a:txBody>
                    <a:bodyPr/>
                    <a:lstStyle/>
                    <a:p>
                      <a:pPr algn="ctr"/>
                      <a:r>
                        <a:rPr lang="vi-VN" sz="1800" b="1">
                          <a:latin typeface="Times New Roman" panose="02020603050405020304" pitchFamily="18" charset="0"/>
                          <a:cs typeface="Times New Roman" panose="02020603050405020304" pitchFamily="18" charset="0"/>
                        </a:rPr>
                        <a:t>Khó học mối quan hệ phức tạp</a:t>
                      </a:r>
                      <a:r>
                        <a:rPr lang="vi-VN" sz="1800">
                          <a:latin typeface="Times New Roman" panose="02020603050405020304" pitchFamily="18" charset="0"/>
                          <a:cs typeface="Times New Roman" panose="02020603050405020304" pitchFamily="18" charset="0"/>
                        </a:rPr>
                        <a:t> – vì mất khả năng tương ứng 1-1 giữa Q và K/V</a:t>
                      </a:r>
                    </a:p>
                  </a:txBody>
                  <a:tcPr anchor="ctr">
                    <a:lnL>
                      <a:noFill/>
                    </a:lnL>
                    <a:lnR>
                      <a:noFill/>
                    </a:lnR>
                    <a:lnT>
                      <a:noFill/>
                    </a:lnT>
                    <a:lnB>
                      <a:noFill/>
                    </a:lnB>
                    <a:noFill/>
                  </a:tcPr>
                </a:tc>
                <a:extLst>
                  <a:ext uri="{0D108BD9-81ED-4DB2-BD59-A6C34878D82A}">
                    <a16:rowId xmlns:a16="http://schemas.microsoft.com/office/drawing/2014/main" val="1849354797"/>
                  </a:ext>
                </a:extLst>
              </a:tr>
              <a:tr h="0">
                <a:tc>
                  <a:txBody>
                    <a:bodyPr/>
                    <a:lstStyle/>
                    <a:p>
                      <a:pPr algn="ctr"/>
                      <a:r>
                        <a:rPr lang="en-US" sz="1800" b="1" dirty="0" err="1">
                          <a:latin typeface="Times New Roman" panose="02020603050405020304" pitchFamily="18" charset="0"/>
                          <a:cs typeface="Times New Roman" panose="02020603050405020304" pitchFamily="18" charset="0"/>
                        </a:rPr>
                        <a:t>Tăng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tốc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độ</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suy</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luận</a:t>
                      </a:r>
                      <a:r>
                        <a:rPr lang="en-US" sz="1800" b="1" dirty="0">
                          <a:latin typeface="Times New Roman" panose="02020603050405020304" pitchFamily="18" charset="0"/>
                          <a:cs typeface="Times New Roman" panose="02020603050405020304" pitchFamily="18" charset="0"/>
                        </a:rPr>
                        <a:t> (inference)</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rất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phù</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hợp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mô</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sinh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văn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thời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thực</a:t>
                      </a:r>
                      <a:endParaRPr lang="en-US" sz="1800"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tc>
                  <a:txBody>
                    <a:bodyPr/>
                    <a:lstStyle/>
                    <a:p>
                      <a:pPr algn="ctr"/>
                      <a:r>
                        <a:rPr lang="en-US" sz="1800" b="1">
                          <a:latin typeface="Times New Roman" panose="02020603050405020304" pitchFamily="18" charset="0"/>
                          <a:cs typeface="Times New Roman" panose="02020603050405020304" pitchFamily="18" charset="0"/>
                        </a:rPr>
                        <a:t>Có thể làm giảm độ chính xác</a:t>
                      </a:r>
                      <a:r>
                        <a:rPr lang="en-US" sz="1800">
                          <a:latin typeface="Times New Roman" panose="02020603050405020304" pitchFamily="18" charset="0"/>
                          <a:cs typeface="Times New Roman" panose="02020603050405020304" pitchFamily="18" charset="0"/>
                        </a:rPr>
                        <a:t> – trong các tác vụ yêu cầu attention đa dạng</a:t>
                      </a:r>
                    </a:p>
                  </a:txBody>
                  <a:tcPr anchor="ctr">
                    <a:lnL>
                      <a:noFill/>
                    </a:lnL>
                    <a:lnR>
                      <a:noFill/>
                    </a:lnR>
                    <a:lnT>
                      <a:noFill/>
                    </a:lnT>
                    <a:lnB>
                      <a:noFill/>
                    </a:lnB>
                    <a:noFill/>
                  </a:tcPr>
                </a:tc>
                <a:extLst>
                  <a:ext uri="{0D108BD9-81ED-4DB2-BD59-A6C34878D82A}">
                    <a16:rowId xmlns:a16="http://schemas.microsoft.com/office/drawing/2014/main" val="2107043635"/>
                  </a:ext>
                </a:extLst>
              </a:tr>
              <a:tr h="0">
                <a:tc>
                  <a:txBody>
                    <a:bodyPr/>
                    <a:lstStyle/>
                    <a:p>
                      <a:pPr algn="ctr"/>
                      <a:r>
                        <a:rPr lang="vi-VN" sz="1800" b="1" dirty="0">
                          <a:latin typeface="Times New Roman" panose="02020603050405020304" pitchFamily="18" charset="0"/>
                          <a:cs typeface="Times New Roman" panose="02020603050405020304" pitchFamily="18" charset="0"/>
                        </a:rPr>
                        <a:t>Triển khai đơn giản hơn</a:t>
                      </a:r>
                      <a:r>
                        <a:rPr lang="vi-VN" sz="1800" dirty="0">
                          <a:latin typeface="Times New Roman" panose="02020603050405020304" pitchFamily="18" charset="0"/>
                          <a:cs typeface="Times New Roman" panose="02020603050405020304" pitchFamily="18" charset="0"/>
                        </a:rPr>
                        <a:t> – ít ma trận hơn, dễ tối ưu hóa GPU/TPU</a:t>
                      </a:r>
                    </a:p>
                  </a:txBody>
                  <a:tcPr anchor="ctr">
                    <a:lnL>
                      <a:noFill/>
                    </a:lnL>
                    <a:lnR>
                      <a:noFill/>
                    </a:lnR>
                    <a:lnT>
                      <a:noFill/>
                    </a:lnT>
                    <a:lnB>
                      <a:noFill/>
                    </a:lnB>
                    <a:noFill/>
                  </a:tcPr>
                </a:tc>
                <a:tc>
                  <a:txBody>
                    <a:bodyPr/>
                    <a:lstStyle/>
                    <a:p>
                      <a:pPr algn="ctr"/>
                      <a:r>
                        <a:rPr lang="en-US" sz="1800" b="1">
                          <a:latin typeface="Times New Roman" panose="02020603050405020304" pitchFamily="18" charset="0"/>
                          <a:cs typeface="Times New Roman" panose="02020603050405020304" pitchFamily="18" charset="0"/>
                        </a:rPr>
                        <a:t>Không tận dụng tối đa embedding</a:t>
                      </a:r>
                      <a:r>
                        <a:rPr lang="en-US" sz="1800">
                          <a:latin typeface="Times New Roman" panose="02020603050405020304" pitchFamily="18" charset="0"/>
                          <a:cs typeface="Times New Roman" panose="02020603050405020304" pitchFamily="18" charset="0"/>
                        </a:rPr>
                        <a:t> – do không chia K/V theo từng Q-head</a:t>
                      </a:r>
                    </a:p>
                  </a:txBody>
                  <a:tcPr anchor="ctr">
                    <a:lnL>
                      <a:noFill/>
                    </a:lnL>
                    <a:lnR>
                      <a:noFill/>
                    </a:lnR>
                    <a:lnT>
                      <a:noFill/>
                    </a:lnT>
                    <a:lnB>
                      <a:noFill/>
                    </a:lnB>
                    <a:noFill/>
                  </a:tcPr>
                </a:tc>
                <a:extLst>
                  <a:ext uri="{0D108BD9-81ED-4DB2-BD59-A6C34878D82A}">
                    <a16:rowId xmlns:a16="http://schemas.microsoft.com/office/drawing/2014/main" val="1292881341"/>
                  </a:ext>
                </a:extLst>
              </a:tr>
              <a:tr h="0">
                <a:tc>
                  <a:txBody>
                    <a:bodyPr/>
                    <a:lstStyle/>
                    <a:p>
                      <a:pPr algn="ctr"/>
                      <a:r>
                        <a:rPr lang="vi-VN" sz="1800" b="1" dirty="0">
                          <a:latin typeface="Times New Roman" panose="02020603050405020304" pitchFamily="18" charset="0"/>
                          <a:cs typeface="Times New Roman" panose="02020603050405020304" pitchFamily="18" charset="0"/>
                        </a:rPr>
                        <a:t>Phù hợp với mô hình quy mô rất lớn</a:t>
                      </a:r>
                      <a:r>
                        <a:rPr lang="vi-VN" sz="1800" dirty="0">
                          <a:latin typeface="Times New Roman" panose="02020603050405020304" pitchFamily="18" charset="0"/>
                          <a:cs typeface="Times New Roman" panose="02020603050405020304" pitchFamily="18" charset="0"/>
                        </a:rPr>
                        <a:t> – như LLM với hàng tỷ tham số</a:t>
                      </a:r>
                    </a:p>
                  </a:txBody>
                  <a:tcPr anchor="ctr">
                    <a:lnL>
                      <a:noFill/>
                    </a:lnL>
                    <a:lnR>
                      <a:noFill/>
                    </a:lnR>
                    <a:lnT>
                      <a:noFill/>
                    </a:lnT>
                    <a:lnB>
                      <a:noFill/>
                    </a:lnB>
                    <a:noFill/>
                  </a:tcPr>
                </a:tc>
                <a:tc>
                  <a:txBody>
                    <a:bodyPr/>
                    <a:lstStyle/>
                    <a:p>
                      <a:pPr algn="ctr"/>
                      <a:r>
                        <a:rPr lang="vi-VN" sz="1800" b="1" dirty="0">
                          <a:latin typeface="Times New Roman" panose="02020603050405020304" pitchFamily="18" charset="0"/>
                          <a:cs typeface="Times New Roman" panose="02020603050405020304" pitchFamily="18" charset="0"/>
                        </a:rPr>
                        <a:t>Không linh hoạt như GQA hoặc Multi-head</a:t>
                      </a:r>
                      <a:r>
                        <a:rPr lang="vi-VN" sz="1800" dirty="0">
                          <a:latin typeface="Times New Roman" panose="02020603050405020304" pitchFamily="18" charset="0"/>
                          <a:cs typeface="Times New Roman" panose="02020603050405020304" pitchFamily="18" charset="0"/>
                        </a:rPr>
                        <a:t> trong biểu diễn nhiều mối quan hệ</a:t>
                      </a:r>
                    </a:p>
                  </a:txBody>
                  <a:tcPr anchor="ctr">
                    <a:lnL>
                      <a:noFill/>
                    </a:lnL>
                    <a:lnR>
                      <a:noFill/>
                    </a:lnR>
                    <a:lnT>
                      <a:noFill/>
                    </a:lnT>
                    <a:lnB>
                      <a:noFill/>
                    </a:lnB>
                    <a:noFill/>
                  </a:tcPr>
                </a:tc>
                <a:extLst>
                  <a:ext uri="{0D108BD9-81ED-4DB2-BD59-A6C34878D82A}">
                    <a16:rowId xmlns:a16="http://schemas.microsoft.com/office/drawing/2014/main" val="1383432725"/>
                  </a:ext>
                </a:extLst>
              </a:tr>
            </a:tbl>
          </a:graphicData>
        </a:graphic>
      </p:graphicFrame>
    </p:spTree>
    <p:extLst>
      <p:ext uri="{BB962C8B-B14F-4D97-AF65-F5344CB8AC3E}">
        <p14:creationId xmlns:p14="http://schemas.microsoft.com/office/powerpoint/2010/main" val="117662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BCBA0-C480-3013-43F4-BDAB8FD3A1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E3E0D5-8FF4-E352-2BF5-62D43771079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Group-Query Attention</a:t>
            </a:r>
          </a:p>
        </p:txBody>
      </p:sp>
      <p:sp>
        <p:nvSpPr>
          <p:cNvPr id="4" name="Slide Number Placeholder 3">
            <a:extLst>
              <a:ext uri="{FF2B5EF4-FFF2-40B4-BE49-F238E27FC236}">
                <a16:creationId xmlns:a16="http://schemas.microsoft.com/office/drawing/2014/main" id="{BBCD043B-065C-8B21-E688-4515C8B09F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C394C438-4568-C776-9454-41E38CABB952}"/>
                  </a:ext>
                </a:extLst>
              </p:cNvPr>
              <p:cNvSpPr>
                <a:spLocks noGrp="1"/>
              </p:cNvSpPr>
              <p:nvPr>
                <p:ph type="body" idx="1"/>
              </p:nvPr>
            </p:nvSpPr>
            <p:spPr>
              <a:xfrm>
                <a:off x="326572" y="3429000"/>
                <a:ext cx="8817428" cy="2908785"/>
              </a:xfrm>
            </p:spPr>
            <p:txBody>
              <a:bodyPr>
                <a:noAutofit/>
              </a:bodyPr>
              <a:lstStyle/>
              <a:p>
                <a:pPr marL="88900" indent="0" algn="l">
                  <a:buNone/>
                </a:pPr>
                <a:r>
                  <a:rPr lang="en-US" sz="1600" i="1" dirty="0">
                    <a:latin typeface="Times New Roman" panose="02020603050405020304" pitchFamily="18" charset="0"/>
                    <a:cs typeface="Times New Roman" panose="02020603050405020304" pitchFamily="18" charset="0"/>
                  </a:rPr>
                  <a:t>Giả </a:t>
                </a:r>
                <a:r>
                  <a:rPr lang="en-US" sz="1600" i="1" dirty="0" err="1">
                    <a:latin typeface="Times New Roman" panose="02020603050405020304" pitchFamily="18" charset="0"/>
                    <a:cs typeface="Times New Roman" panose="02020603050405020304" pitchFamily="18" charset="0"/>
                  </a:rPr>
                  <a:t>sử</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có</a:t>
                </a:r>
                <a:r>
                  <a:rPr lang="en-US" sz="1600" i="1" dirty="0">
                    <a:latin typeface="Times New Roman" panose="02020603050405020304" pitchFamily="18" charset="0"/>
                    <a:cs typeface="Times New Roman" panose="02020603050405020304" pitchFamily="18" charset="0"/>
                  </a:rPr>
                  <a:t>  </a:t>
                </a:r>
                <a14:m>
                  <m:oMath xmlns:m="http://schemas.openxmlformats.org/officeDocument/2006/math">
                    <m:r>
                      <a:rPr lang="en-US" sz="1600" b="0" i="1">
                        <a:latin typeface="Cambria Math" panose="02040503050406030204" pitchFamily="18" charset="0"/>
                      </a:rPr>
                      <m:t>𝐻</m:t>
                    </m:r>
                  </m:oMath>
                </a14:m>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đầu</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truy</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vấn</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trong</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mô</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hình</a:t>
                </a:r>
                <a:r>
                  <a:rPr lang="en-US" sz="1600" i="1" dirty="0">
                    <a:latin typeface="Times New Roman" panose="02020603050405020304" pitchFamily="18" charset="0"/>
                    <a:cs typeface="Times New Roman" panose="02020603050405020304" pitchFamily="18" charset="0"/>
                  </a:rPr>
                  <a:t> MHA ban </a:t>
                </a:r>
                <a:r>
                  <a:rPr lang="en-US" sz="1600" i="1" dirty="0" err="1">
                    <a:latin typeface="Times New Roman" panose="02020603050405020304" pitchFamily="18" charset="0"/>
                    <a:cs typeface="Times New Roman" panose="02020603050405020304" pitchFamily="18" charset="0"/>
                  </a:rPr>
                  <a:t>đầu</a:t>
                </a:r>
                <a:r>
                  <a:rPr lang="en-US" sz="1600" i="1" dirty="0">
                    <a:latin typeface="Times New Roman" panose="02020603050405020304" pitchFamily="18" charset="0"/>
                    <a:cs typeface="Times New Roman" panose="02020603050405020304" pitchFamily="18" charset="0"/>
                  </a:rPr>
                  <a:t>. Khi </a:t>
                </a:r>
                <a:r>
                  <a:rPr lang="en-US" sz="1600" i="1" dirty="0" err="1">
                    <a:latin typeface="Times New Roman" panose="02020603050405020304" pitchFamily="18" charset="0"/>
                    <a:cs typeface="Times New Roman" panose="02020603050405020304" pitchFamily="18" charset="0"/>
                  </a:rPr>
                  <a:t>chuyển</a:t>
                </a:r>
                <a:r>
                  <a:rPr lang="en-US" sz="1600" i="1" dirty="0">
                    <a:latin typeface="Times New Roman" panose="02020603050405020304" pitchFamily="18" charset="0"/>
                    <a:cs typeface="Times New Roman" panose="02020603050405020304" pitchFamily="18" charset="0"/>
                  </a:rPr>
                  <a:t> sang GQA </a:t>
                </a:r>
                <a:r>
                  <a:rPr lang="en-US" sz="1600" i="1" dirty="0" err="1">
                    <a:latin typeface="Times New Roman" panose="02020603050405020304" pitchFamily="18" charset="0"/>
                    <a:cs typeface="Times New Roman" panose="02020603050405020304" pitchFamily="18" charset="0"/>
                  </a:rPr>
                  <a:t>với</a:t>
                </a:r>
                <a:r>
                  <a:rPr lang="en-US" sz="1600" i="1" dirty="0">
                    <a:latin typeface="Times New Roman" panose="02020603050405020304" pitchFamily="18" charset="0"/>
                    <a:cs typeface="Times New Roman" panose="02020603050405020304" pitchFamily="18" charset="0"/>
                  </a:rPr>
                  <a:t> </a:t>
                </a:r>
                <a14:m>
                  <m:oMath xmlns:m="http://schemas.openxmlformats.org/officeDocument/2006/math">
                    <m:r>
                      <a:rPr lang="en-US" sz="1600" b="0" i="1">
                        <a:latin typeface="Cambria Math" panose="02040503050406030204" pitchFamily="18" charset="0"/>
                      </a:rPr>
                      <m:t>𝐺</m:t>
                    </m:r>
                  </m:oMath>
                </a14:m>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nhóm</a:t>
                </a:r>
                <a:r>
                  <a:rPr lang="en-US" sz="1600" i="1" dirty="0">
                    <a:latin typeface="Times New Roman" panose="02020603050405020304" pitchFamily="18" charset="0"/>
                    <a:cs typeface="Times New Roman" panose="02020603050405020304" pitchFamily="18" charset="0"/>
                  </a:rPr>
                  <a:t>:</a:t>
                </a:r>
              </a:p>
              <a:p>
                <a:pPr marL="88900" lvl="0" indent="0" algn="l">
                  <a:buNone/>
                </a:pPr>
                <a:r>
                  <a:rPr lang="en-US" sz="1600" b="1" dirty="0">
                    <a:latin typeface="Times New Roman" panose="02020603050405020304" pitchFamily="18" charset="0"/>
                    <a:cs typeface="Times New Roman" panose="02020603050405020304" pitchFamily="18" charset="0"/>
                  </a:rPr>
                  <a:t>1. </a:t>
                </a:r>
                <a:r>
                  <a:rPr lang="en-US" sz="1600" b="1" dirty="0" err="1">
                    <a:latin typeface="Times New Roman" panose="02020603050405020304" pitchFamily="18" charset="0"/>
                    <a:cs typeface="Times New Roman" panose="02020603050405020304" pitchFamily="18" charset="0"/>
                  </a:rPr>
                  <a:t>Phân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nhóm</a:t>
                </a:r>
                <a:r>
                  <a:rPr lang="en-US" sz="1600" b="1" dirty="0">
                    <a:latin typeface="Times New Roman" panose="02020603050405020304" pitchFamily="18" charset="0"/>
                    <a:cs typeface="Times New Roman" panose="02020603050405020304" pitchFamily="18" charset="0"/>
                  </a:rPr>
                  <a:t>: Các </a:t>
                </a:r>
                <a:r>
                  <a:rPr lang="en-US" sz="1600" b="1" dirty="0" err="1">
                    <a:latin typeface="Times New Roman" panose="02020603050405020304" pitchFamily="18" charset="0"/>
                    <a:cs typeface="Times New Roman" panose="02020603050405020304" pitchFamily="18" charset="0"/>
                  </a:rPr>
                  <a:t>đầu</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truy</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vấn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được</a:t>
                </a:r>
                <a:r>
                  <a:rPr lang="en-US" sz="1600" b="1" dirty="0">
                    <a:latin typeface="Times New Roman" panose="02020603050405020304" pitchFamily="18" charset="0"/>
                    <a:cs typeface="Times New Roman" panose="02020603050405020304" pitchFamily="18" charset="0"/>
                  </a:rPr>
                  <a:t> chia </a:t>
                </a:r>
                <a:r>
                  <a:rPr lang="en-US" sz="1600" b="1" dirty="0" err="1">
                    <a:latin typeface="Times New Roman" panose="02020603050405020304" pitchFamily="18" charset="0"/>
                    <a:cs typeface="Times New Roman" panose="02020603050405020304" pitchFamily="18" charset="0"/>
                  </a:rPr>
                  <a:t>thành</a:t>
                </a:r>
                <a:r>
                  <a:rPr lang="en-US" sz="1600" b="1" dirty="0">
                    <a:latin typeface="Times New Roman" panose="02020603050405020304" pitchFamily="18" charset="0"/>
                    <a:cs typeface="Times New Roman" panose="02020603050405020304" pitchFamily="18" charset="0"/>
                  </a:rPr>
                  <a:t> </a:t>
                </a:r>
                <a14:m>
                  <m:oMath xmlns:m="http://schemas.openxmlformats.org/officeDocument/2006/math">
                    <m:r>
                      <a:rPr lang="en-US" sz="1600" b="1" i="1">
                        <a:latin typeface="Cambria Math" panose="02040503050406030204" pitchFamily="18" charset="0"/>
                      </a:rPr>
                      <m:t>𝑮</m:t>
                    </m:r>
                  </m:oMath>
                </a14:m>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nhóm</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mỗi</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nhóm</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có</a:t>
                </a:r>
                <a:r>
                  <a:rPr lang="en-US" sz="1600" b="1" dirty="0">
                    <a:latin typeface="Times New Roman" panose="02020603050405020304" pitchFamily="18" charset="0"/>
                    <a:cs typeface="Times New Roman" panose="02020603050405020304" pitchFamily="18" charset="0"/>
                  </a:rPr>
                  <a:t> </a:t>
                </a:r>
                <a14:m>
                  <m:oMath xmlns:m="http://schemas.openxmlformats.org/officeDocument/2006/math">
                    <m:r>
                      <a:rPr lang="en-US" sz="1600" b="1" i="1">
                        <a:latin typeface="Cambria Math" panose="02040503050406030204" pitchFamily="18" charset="0"/>
                      </a:rPr>
                      <m:t>𝑯</m:t>
                    </m:r>
                    <m:r>
                      <a:rPr lang="en-US" sz="1600" b="1">
                        <a:latin typeface="Cambria Math" panose="02040503050406030204" pitchFamily="18" charset="0"/>
                      </a:rPr>
                      <m:t>/</m:t>
                    </m:r>
                    <m:r>
                      <a:rPr lang="en-US" sz="1600" b="1" i="1">
                        <a:latin typeface="Cambria Math" panose="02040503050406030204" pitchFamily="18" charset="0"/>
                      </a:rPr>
                      <m:t>𝑮</m:t>
                    </m:r>
                  </m:oMath>
                </a14:m>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đầu</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truy</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vấn</a:t>
                </a:r>
                <a:endParaRPr lang="en-US" sz="1600" b="1" dirty="0">
                  <a:latin typeface="Times New Roman" panose="02020603050405020304" pitchFamily="18" charset="0"/>
                  <a:cs typeface="Times New Roman" panose="02020603050405020304" pitchFamily="18" charset="0"/>
                </a:endParaRPr>
              </a:p>
              <a:p>
                <a:pPr marL="88900" lvl="0" indent="0" algn="l">
                  <a:buNone/>
                </a:pPr>
                <a:r>
                  <a:rPr lang="en-US" sz="1600" b="1" dirty="0">
                    <a:latin typeface="Times New Roman" panose="02020603050405020304" pitchFamily="18" charset="0"/>
                    <a:cs typeface="Times New Roman" panose="02020603050405020304" pitchFamily="18" charset="0"/>
                  </a:rPr>
                  <a:t>2. </a:t>
                </a:r>
                <a:r>
                  <a:rPr lang="en-US" sz="1600" b="1" dirty="0" err="1">
                    <a:latin typeface="Times New Roman" panose="02020603050405020304" pitchFamily="18" charset="0"/>
                    <a:cs typeface="Times New Roman" panose="02020603050405020304" pitchFamily="18" charset="0"/>
                  </a:rPr>
                  <a:t>Tạo</a:t>
                </a:r>
                <a:r>
                  <a:rPr lang="en-US" sz="1600" b="1" dirty="0">
                    <a:latin typeface="Times New Roman" panose="02020603050405020304" pitchFamily="18" charset="0"/>
                    <a:cs typeface="Times New Roman" panose="02020603050405020304" pitchFamily="18" charset="0"/>
                  </a:rPr>
                  <a:t> ma </a:t>
                </a:r>
                <a:r>
                  <a:rPr lang="en-US" sz="1600" b="1" dirty="0" err="1">
                    <a:latin typeface="Times New Roman" panose="02020603050405020304" pitchFamily="18" charset="0"/>
                    <a:cs typeface="Times New Roman" panose="02020603050405020304" pitchFamily="18" charset="0"/>
                  </a:rPr>
                  <a:t>trận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khóa</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và</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giá</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trị</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cho</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mỗi</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nhóm</a:t>
                </a:r>
                <a:endParaRPr lang="en-US" sz="1600" b="1" dirty="0">
                  <a:latin typeface="Times New Roman" panose="02020603050405020304" pitchFamily="18" charset="0"/>
                  <a:cs typeface="Times New Roman" panose="02020603050405020304" pitchFamily="18" charset="0"/>
                </a:endParaRPr>
              </a:p>
              <a:p>
                <a:pPr marL="228600" marR="0" algn="l">
                  <a:lnSpc>
                    <a:spcPct val="150000"/>
                  </a:lnSpc>
                  <a:buNone/>
                </a:pPr>
                <a14:m>
                  <m:oMathPara xmlns:m="http://schemas.openxmlformats.org/officeDocument/2006/math">
                    <m:oMathParaPr>
                      <m:jc m:val="left"/>
                    </m:oMathParaPr>
                    <m:oMath xmlns:m="http://schemas.openxmlformats.org/officeDocument/2006/math">
                      <m:sSubSup>
                        <m:sSubSupPr>
                          <m:ctrlPr>
                            <a:rPr lang="en-US" sz="1600" i="1" smtClean="0">
                              <a:effectLst/>
                              <a:latin typeface="Cambria Math" panose="02040503050406030204" pitchFamily="18" charset="0"/>
                              <a:ea typeface="Times New Roman" panose="02020603050405020304" pitchFamily="18" charset="0"/>
                            </a:rPr>
                          </m:ctrlPr>
                        </m:sSubSupPr>
                        <m:e>
                          <m:r>
                            <a:rPr lang="en-US" sz="1600" b="0" i="1">
                              <a:effectLst/>
                              <a:latin typeface="Cambria Math" panose="02040503050406030204" pitchFamily="18" charset="0"/>
                              <a:ea typeface="Times New Roman" panose="02020603050405020304" pitchFamily="18" charset="0"/>
                            </a:rPr>
                            <m:t>𝐾</m:t>
                          </m:r>
                        </m:e>
                        <m:sub>
                          <m:r>
                            <a:rPr lang="en-US" sz="1600" b="0" i="1">
                              <a:effectLst/>
                              <a:latin typeface="Cambria Math" panose="02040503050406030204" pitchFamily="18" charset="0"/>
                              <a:ea typeface="Times New Roman" panose="02020603050405020304" pitchFamily="18" charset="0"/>
                            </a:rPr>
                            <m:t>𝑖</m:t>
                          </m:r>
                        </m:sub>
                        <m:sup>
                          <m:r>
                            <a:rPr lang="en-US" sz="1600" b="0" i="1">
                              <a:effectLst/>
                              <a:latin typeface="Cambria Math" panose="02040503050406030204" pitchFamily="18" charset="0"/>
                              <a:ea typeface="Times New Roman" panose="02020603050405020304" pitchFamily="18" charset="0"/>
                            </a:rPr>
                            <m:t>′</m:t>
                          </m:r>
                        </m:sup>
                      </m:sSubSup>
                      <m:r>
                        <a:rPr lang="en-US" sz="1600" b="0" i="1">
                          <a:effectLst/>
                          <a:latin typeface="Cambria Math" panose="02040503050406030204" pitchFamily="18" charset="0"/>
                          <a:ea typeface="Times New Roman" panose="02020603050405020304" pitchFamily="18" charset="0"/>
                        </a:rPr>
                        <m:t>= </m:t>
                      </m:r>
                      <m:f>
                        <m:fPr>
                          <m:ctrlPr>
                            <a:rPr lang="en-US" sz="1600" i="1">
                              <a:effectLst/>
                              <a:latin typeface="Cambria Math" panose="02040503050406030204" pitchFamily="18" charset="0"/>
                              <a:ea typeface="Times New Roman" panose="02020603050405020304" pitchFamily="18" charset="0"/>
                            </a:rPr>
                          </m:ctrlPr>
                        </m:fPr>
                        <m:num>
                          <m:r>
                            <a:rPr lang="en-US" sz="1600" b="0" i="1">
                              <a:effectLst/>
                              <a:latin typeface="Cambria Math" panose="02040503050406030204" pitchFamily="18" charset="0"/>
                              <a:ea typeface="Times New Roman" panose="02020603050405020304" pitchFamily="18" charset="0"/>
                            </a:rPr>
                            <m:t>1</m:t>
                          </m:r>
                        </m:num>
                        <m:den>
                          <m:d>
                            <m:dPr>
                              <m:begChr m:val="|"/>
                              <m:endChr m:val="|"/>
                              <m:ctrlPr>
                                <a:rPr lang="en-US" sz="1600" i="1">
                                  <a:effectLst/>
                                  <a:latin typeface="Cambria Math" panose="02040503050406030204" pitchFamily="18" charset="0"/>
                                  <a:ea typeface="Times New Roman" panose="02020603050405020304" pitchFamily="18" charset="0"/>
                                </a:rPr>
                              </m:ctrlPr>
                            </m:dPr>
                            <m:e>
                              <m:r>
                                <a:rPr lang="en-US" sz="1600" b="0" i="1">
                                  <a:effectLst/>
                                  <a:latin typeface="Cambria Math" panose="02040503050406030204" pitchFamily="18" charset="0"/>
                                  <a:ea typeface="Times New Roman" panose="02020603050405020304" pitchFamily="18" charset="0"/>
                                </a:rPr>
                                <m:t>𝐺𝑟𝑜𝑢</m:t>
                              </m:r>
                              <m:sSub>
                                <m:sSubPr>
                                  <m:ctrlPr>
                                    <a:rPr lang="en-US" sz="1600" i="1">
                                      <a:effectLst/>
                                      <a:latin typeface="Cambria Math" panose="02040503050406030204" pitchFamily="18" charset="0"/>
                                      <a:ea typeface="Times New Roman" panose="02020603050405020304" pitchFamily="18" charset="0"/>
                                    </a:rPr>
                                  </m:ctrlPr>
                                </m:sSubPr>
                                <m:e>
                                  <m:r>
                                    <a:rPr lang="en-US" sz="1600" b="0" i="1">
                                      <a:effectLst/>
                                      <a:latin typeface="Cambria Math" panose="02040503050406030204" pitchFamily="18" charset="0"/>
                                      <a:ea typeface="Times New Roman" panose="02020603050405020304" pitchFamily="18" charset="0"/>
                                    </a:rPr>
                                    <m:t>𝑝</m:t>
                                  </m:r>
                                </m:e>
                                <m:sub>
                                  <m:r>
                                    <a:rPr lang="en-US" sz="1600" b="0" i="1">
                                      <a:effectLst/>
                                      <a:latin typeface="Cambria Math" panose="02040503050406030204" pitchFamily="18" charset="0"/>
                                      <a:ea typeface="Times New Roman" panose="02020603050405020304" pitchFamily="18" charset="0"/>
                                    </a:rPr>
                                    <m:t>𝑖</m:t>
                                  </m:r>
                                </m:sub>
                              </m:sSub>
                            </m:e>
                          </m:d>
                        </m:den>
                      </m:f>
                      <m:nary>
                        <m:naryPr>
                          <m:chr m:val="∑"/>
                          <m:limLoc m:val="undOvr"/>
                          <m:supHide m:val="on"/>
                          <m:ctrlPr>
                            <a:rPr lang="en-US" sz="1600" i="1">
                              <a:effectLst/>
                              <a:latin typeface="Cambria Math" panose="02040503050406030204" pitchFamily="18" charset="0"/>
                              <a:ea typeface="Times New Roman" panose="02020603050405020304" pitchFamily="18" charset="0"/>
                            </a:rPr>
                          </m:ctrlPr>
                        </m:naryPr>
                        <m:sub>
                          <m:r>
                            <a:rPr lang="en-US" sz="1600" b="0" i="1">
                              <a:effectLst/>
                              <a:latin typeface="Cambria Math" panose="02040503050406030204" pitchFamily="18" charset="0"/>
                              <a:ea typeface="Times New Roman" panose="02020603050405020304" pitchFamily="18" charset="0"/>
                            </a:rPr>
                            <m:t>𝑗</m:t>
                          </m:r>
                          <m:r>
                            <a:rPr lang="en-US" sz="1600" b="0" i="1">
                              <a:effectLst/>
                              <a:latin typeface="Cambria Math" panose="02040503050406030204" pitchFamily="18" charset="0"/>
                              <a:ea typeface="Times New Roman" panose="02020603050405020304" pitchFamily="18" charset="0"/>
                            </a:rPr>
                            <m:t> ∈</m:t>
                          </m:r>
                          <m:r>
                            <a:rPr lang="en-US" sz="1600" b="0" i="1">
                              <a:effectLst/>
                              <a:latin typeface="Cambria Math" panose="02040503050406030204" pitchFamily="18" charset="0"/>
                              <a:ea typeface="Times New Roman" panose="02020603050405020304" pitchFamily="18" charset="0"/>
                            </a:rPr>
                            <m:t>𝐺𝑟𝑜𝑢</m:t>
                          </m:r>
                          <m:sSub>
                            <m:sSubPr>
                              <m:ctrlPr>
                                <a:rPr lang="en-US" sz="1600" i="1">
                                  <a:effectLst/>
                                  <a:latin typeface="Cambria Math" panose="02040503050406030204" pitchFamily="18" charset="0"/>
                                  <a:ea typeface="Times New Roman" panose="02020603050405020304" pitchFamily="18" charset="0"/>
                                </a:rPr>
                              </m:ctrlPr>
                            </m:sSubPr>
                            <m:e>
                              <m:r>
                                <a:rPr lang="en-US" sz="1600" b="0" i="1">
                                  <a:effectLst/>
                                  <a:latin typeface="Cambria Math" panose="02040503050406030204" pitchFamily="18" charset="0"/>
                                  <a:ea typeface="Times New Roman" panose="02020603050405020304" pitchFamily="18" charset="0"/>
                                </a:rPr>
                                <m:t>𝑝</m:t>
                              </m:r>
                            </m:e>
                            <m:sub>
                              <m:r>
                                <a:rPr lang="en-US" sz="1600" b="0" i="1">
                                  <a:effectLst/>
                                  <a:latin typeface="Cambria Math" panose="02040503050406030204" pitchFamily="18" charset="0"/>
                                  <a:ea typeface="Times New Roman" panose="02020603050405020304" pitchFamily="18" charset="0"/>
                                </a:rPr>
                                <m:t>𝑖</m:t>
                              </m:r>
                            </m:sub>
                          </m:sSub>
                        </m:sub>
                        <m:sup/>
                        <m:e>
                          <m:sSub>
                            <m:sSubPr>
                              <m:ctrlPr>
                                <a:rPr lang="en-US" sz="1600" i="1">
                                  <a:effectLst/>
                                  <a:latin typeface="Cambria Math" panose="02040503050406030204" pitchFamily="18" charset="0"/>
                                  <a:ea typeface="Times New Roman" panose="02020603050405020304" pitchFamily="18" charset="0"/>
                                </a:rPr>
                              </m:ctrlPr>
                            </m:sSubPr>
                            <m:e>
                              <m:r>
                                <a:rPr lang="en-US" sz="1600" b="0" i="1">
                                  <a:effectLst/>
                                  <a:latin typeface="Cambria Math" panose="02040503050406030204" pitchFamily="18" charset="0"/>
                                  <a:ea typeface="Times New Roman" panose="02020603050405020304" pitchFamily="18" charset="0"/>
                                </a:rPr>
                                <m:t>𝐾</m:t>
                              </m:r>
                            </m:e>
                            <m:sub>
                              <m:r>
                                <a:rPr lang="en-US" sz="1600" b="0" i="1">
                                  <a:effectLst/>
                                  <a:latin typeface="Cambria Math" panose="02040503050406030204" pitchFamily="18" charset="0"/>
                                  <a:ea typeface="Times New Roman" panose="02020603050405020304" pitchFamily="18" charset="0"/>
                                </a:rPr>
                                <m:t>𝑗</m:t>
                              </m:r>
                            </m:sub>
                          </m:sSub>
                        </m:e>
                      </m:nary>
                      <m:r>
                        <a:rPr lang="en-US" sz="1600" b="0" i="0" smtClean="0">
                          <a:effectLst/>
                          <a:latin typeface="Cambria Math" panose="02040503050406030204" pitchFamily="18" charset="0"/>
                          <a:ea typeface="Times New Roman" panose="02020603050405020304" pitchFamily="18" charset="0"/>
                        </a:rPr>
                        <m:t>; </m:t>
                      </m:r>
                      <m:sSubSup>
                        <m:sSubSupPr>
                          <m:ctrlPr>
                            <a:rPr lang="en-US" sz="1600" i="1">
                              <a:effectLst/>
                              <a:latin typeface="Cambria Math" panose="02040503050406030204" pitchFamily="18" charset="0"/>
                              <a:ea typeface="Times New Roman" panose="02020603050405020304" pitchFamily="18" charset="0"/>
                            </a:rPr>
                          </m:ctrlPr>
                        </m:sSubSupPr>
                        <m:e>
                          <m:r>
                            <a:rPr lang="en-US" sz="1600" b="0" i="1">
                              <a:effectLst/>
                              <a:latin typeface="Cambria Math" panose="02040503050406030204" pitchFamily="18" charset="0"/>
                              <a:ea typeface="Times New Roman" panose="02020603050405020304" pitchFamily="18" charset="0"/>
                            </a:rPr>
                            <m:t>𝑉</m:t>
                          </m:r>
                        </m:e>
                        <m:sub>
                          <m:r>
                            <a:rPr lang="en-US" sz="1600" b="0" i="1">
                              <a:effectLst/>
                              <a:latin typeface="Cambria Math" panose="02040503050406030204" pitchFamily="18" charset="0"/>
                              <a:ea typeface="Times New Roman" panose="02020603050405020304" pitchFamily="18" charset="0"/>
                            </a:rPr>
                            <m:t>𝑖</m:t>
                          </m:r>
                        </m:sub>
                        <m:sup>
                          <m:r>
                            <a:rPr lang="en-US" sz="1600" b="0" i="1">
                              <a:effectLst/>
                              <a:latin typeface="Cambria Math" panose="02040503050406030204" pitchFamily="18" charset="0"/>
                              <a:ea typeface="Times New Roman" panose="02020603050405020304" pitchFamily="18" charset="0"/>
                            </a:rPr>
                            <m:t>′</m:t>
                          </m:r>
                        </m:sup>
                      </m:sSubSup>
                      <m:r>
                        <a:rPr lang="en-US" sz="1600" b="0" i="1">
                          <a:effectLst/>
                          <a:latin typeface="Cambria Math" panose="02040503050406030204" pitchFamily="18" charset="0"/>
                          <a:ea typeface="Times New Roman" panose="02020603050405020304" pitchFamily="18" charset="0"/>
                        </a:rPr>
                        <m:t>= </m:t>
                      </m:r>
                      <m:f>
                        <m:fPr>
                          <m:ctrlPr>
                            <a:rPr lang="en-US" sz="1600" i="1">
                              <a:effectLst/>
                              <a:latin typeface="Cambria Math" panose="02040503050406030204" pitchFamily="18" charset="0"/>
                              <a:ea typeface="Times New Roman" panose="02020603050405020304" pitchFamily="18" charset="0"/>
                            </a:rPr>
                          </m:ctrlPr>
                        </m:fPr>
                        <m:num>
                          <m:r>
                            <a:rPr lang="en-US" sz="1600" b="0" i="1">
                              <a:effectLst/>
                              <a:latin typeface="Cambria Math" panose="02040503050406030204" pitchFamily="18" charset="0"/>
                              <a:ea typeface="Times New Roman" panose="02020603050405020304" pitchFamily="18" charset="0"/>
                            </a:rPr>
                            <m:t>1</m:t>
                          </m:r>
                        </m:num>
                        <m:den>
                          <m:d>
                            <m:dPr>
                              <m:begChr m:val="|"/>
                              <m:endChr m:val="|"/>
                              <m:ctrlPr>
                                <a:rPr lang="en-US" sz="1600" i="1">
                                  <a:effectLst/>
                                  <a:latin typeface="Cambria Math" panose="02040503050406030204" pitchFamily="18" charset="0"/>
                                  <a:ea typeface="Times New Roman" panose="02020603050405020304" pitchFamily="18" charset="0"/>
                                </a:rPr>
                              </m:ctrlPr>
                            </m:dPr>
                            <m:e>
                              <m:r>
                                <a:rPr lang="en-US" sz="1600" b="0" i="1">
                                  <a:effectLst/>
                                  <a:latin typeface="Cambria Math" panose="02040503050406030204" pitchFamily="18" charset="0"/>
                                  <a:ea typeface="Times New Roman" panose="02020603050405020304" pitchFamily="18" charset="0"/>
                                </a:rPr>
                                <m:t>𝐺𝑟𝑜𝑢</m:t>
                              </m:r>
                              <m:sSub>
                                <m:sSubPr>
                                  <m:ctrlPr>
                                    <a:rPr lang="en-US" sz="1600" i="1">
                                      <a:effectLst/>
                                      <a:latin typeface="Cambria Math" panose="02040503050406030204" pitchFamily="18" charset="0"/>
                                      <a:ea typeface="Times New Roman" panose="02020603050405020304" pitchFamily="18" charset="0"/>
                                    </a:rPr>
                                  </m:ctrlPr>
                                </m:sSubPr>
                                <m:e>
                                  <m:r>
                                    <a:rPr lang="en-US" sz="1600" b="0" i="1">
                                      <a:effectLst/>
                                      <a:latin typeface="Cambria Math" panose="02040503050406030204" pitchFamily="18" charset="0"/>
                                      <a:ea typeface="Times New Roman" panose="02020603050405020304" pitchFamily="18" charset="0"/>
                                    </a:rPr>
                                    <m:t>𝑝</m:t>
                                  </m:r>
                                </m:e>
                                <m:sub>
                                  <m:r>
                                    <a:rPr lang="en-US" sz="1600" b="0" i="1">
                                      <a:effectLst/>
                                      <a:latin typeface="Cambria Math" panose="02040503050406030204" pitchFamily="18" charset="0"/>
                                      <a:ea typeface="Times New Roman" panose="02020603050405020304" pitchFamily="18" charset="0"/>
                                    </a:rPr>
                                    <m:t>𝑖</m:t>
                                  </m:r>
                                </m:sub>
                              </m:sSub>
                            </m:e>
                          </m:d>
                        </m:den>
                      </m:f>
                      <m:nary>
                        <m:naryPr>
                          <m:chr m:val="∑"/>
                          <m:limLoc m:val="undOvr"/>
                          <m:supHide m:val="on"/>
                          <m:ctrlPr>
                            <a:rPr lang="en-US" sz="1600" i="1">
                              <a:effectLst/>
                              <a:latin typeface="Cambria Math" panose="02040503050406030204" pitchFamily="18" charset="0"/>
                              <a:ea typeface="Times New Roman" panose="02020603050405020304" pitchFamily="18" charset="0"/>
                            </a:rPr>
                          </m:ctrlPr>
                        </m:naryPr>
                        <m:sub>
                          <m:r>
                            <a:rPr lang="en-US" sz="1600" b="0" i="1">
                              <a:effectLst/>
                              <a:latin typeface="Cambria Math" panose="02040503050406030204" pitchFamily="18" charset="0"/>
                              <a:ea typeface="Times New Roman" panose="02020603050405020304" pitchFamily="18" charset="0"/>
                            </a:rPr>
                            <m:t>𝑗</m:t>
                          </m:r>
                          <m:r>
                            <a:rPr lang="en-US" sz="1600" b="0" i="1">
                              <a:effectLst/>
                              <a:latin typeface="Cambria Math" panose="02040503050406030204" pitchFamily="18" charset="0"/>
                              <a:ea typeface="Times New Roman" panose="02020603050405020304" pitchFamily="18" charset="0"/>
                            </a:rPr>
                            <m:t> ∈</m:t>
                          </m:r>
                          <m:r>
                            <a:rPr lang="en-US" sz="1600" b="0" i="1">
                              <a:effectLst/>
                              <a:latin typeface="Cambria Math" panose="02040503050406030204" pitchFamily="18" charset="0"/>
                              <a:ea typeface="Times New Roman" panose="02020603050405020304" pitchFamily="18" charset="0"/>
                            </a:rPr>
                            <m:t>𝐺𝑟𝑜𝑢</m:t>
                          </m:r>
                          <m:sSub>
                            <m:sSubPr>
                              <m:ctrlPr>
                                <a:rPr lang="en-US" sz="1600" i="1">
                                  <a:effectLst/>
                                  <a:latin typeface="Cambria Math" panose="02040503050406030204" pitchFamily="18" charset="0"/>
                                  <a:ea typeface="Times New Roman" panose="02020603050405020304" pitchFamily="18" charset="0"/>
                                </a:rPr>
                              </m:ctrlPr>
                            </m:sSubPr>
                            <m:e>
                              <m:r>
                                <a:rPr lang="en-US" sz="1600" b="0" i="1">
                                  <a:effectLst/>
                                  <a:latin typeface="Cambria Math" panose="02040503050406030204" pitchFamily="18" charset="0"/>
                                  <a:ea typeface="Times New Roman" panose="02020603050405020304" pitchFamily="18" charset="0"/>
                                </a:rPr>
                                <m:t>𝑝</m:t>
                              </m:r>
                            </m:e>
                            <m:sub>
                              <m:r>
                                <a:rPr lang="en-US" sz="1600" b="0" i="1">
                                  <a:effectLst/>
                                  <a:latin typeface="Cambria Math" panose="02040503050406030204" pitchFamily="18" charset="0"/>
                                  <a:ea typeface="Times New Roman" panose="02020603050405020304" pitchFamily="18" charset="0"/>
                                </a:rPr>
                                <m:t>𝑖</m:t>
                              </m:r>
                            </m:sub>
                          </m:sSub>
                        </m:sub>
                        <m:sup/>
                        <m:e>
                          <m:sSub>
                            <m:sSubPr>
                              <m:ctrlPr>
                                <a:rPr lang="en-US" sz="1600" i="1">
                                  <a:effectLst/>
                                  <a:latin typeface="Cambria Math" panose="02040503050406030204" pitchFamily="18" charset="0"/>
                                  <a:ea typeface="Times New Roman" panose="02020603050405020304" pitchFamily="18" charset="0"/>
                                </a:rPr>
                              </m:ctrlPr>
                            </m:sSubPr>
                            <m:e>
                              <m:r>
                                <a:rPr lang="en-US" sz="1600" b="0" i="1">
                                  <a:effectLst/>
                                  <a:latin typeface="Cambria Math" panose="02040503050406030204" pitchFamily="18" charset="0"/>
                                  <a:ea typeface="Times New Roman" panose="02020603050405020304" pitchFamily="18" charset="0"/>
                                </a:rPr>
                                <m:t>𝑉</m:t>
                              </m:r>
                            </m:e>
                            <m:sub>
                              <m:r>
                                <a:rPr lang="en-US" sz="1600" b="0" i="1">
                                  <a:effectLst/>
                                  <a:latin typeface="Cambria Math" panose="02040503050406030204" pitchFamily="18" charset="0"/>
                                  <a:ea typeface="Times New Roman" panose="02020603050405020304" pitchFamily="18" charset="0"/>
                                </a:rPr>
                                <m:t>𝑗</m:t>
                              </m:r>
                            </m:sub>
                          </m:sSub>
                        </m:e>
                      </m:nary>
                    </m:oMath>
                  </m:oMathPara>
                </a14:m>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8900" lvl="0" indent="0" algn="l">
                  <a:buNone/>
                </a:pP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3. </a:t>
                </a: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Attention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𝐴𝑡𝑡𝑒𝑛𝑡𝑖𝑜𝑛</m:t>
                    </m:r>
                    <m:d>
                      <m:dPr>
                        <m:ctrlPr>
                          <a:rPr lang="en-US" sz="1600" i="1">
                            <a:effectLst/>
                            <a:latin typeface="Cambria Math" panose="02040503050406030204" pitchFamily="18" charset="0"/>
                          </a:rPr>
                        </m:ctrlPr>
                      </m:dPr>
                      <m:e>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𝑄</m:t>
                        </m:r>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n-US" sz="1600" i="1">
                                <a:effectLst/>
                                <a:latin typeface="Cambria Math" panose="02040503050406030204" pitchFamily="18" charset="0"/>
                              </a:rPr>
                            </m:ctrlPr>
                          </m:sSubSupPr>
                          <m:e>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n-US" sz="1600" i="1">
                                <a:effectLst/>
                                <a:latin typeface="Cambria Math" panose="02040503050406030204" pitchFamily="18" charset="0"/>
                              </a:rPr>
                            </m:ctrlPr>
                          </m:sSubSupPr>
                          <m:e>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m:t>
                            </m:r>
                          </m:sup>
                        </m:sSubSup>
                      </m:e>
                    </m:d>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𝑠𝑜𝑓𝑡𝑚𝑎𝑥</m:t>
                    </m:r>
                    <m:d>
                      <m:dPr>
                        <m:ctrlPr>
                          <a:rPr lang="en-US" sz="1600" i="1">
                            <a:effectLst/>
                            <a:latin typeface="Cambria Math" panose="02040503050406030204" pitchFamily="18" charset="0"/>
                          </a:rPr>
                        </m:ctrlPr>
                      </m:dPr>
                      <m:e>
                        <m:f>
                          <m:fPr>
                            <m:ctrlPr>
                              <a:rPr lang="en-US" sz="1600" i="1">
                                <a:effectLst/>
                                <a:latin typeface="Cambria Math" panose="02040503050406030204" pitchFamily="18" charset="0"/>
                              </a:rPr>
                            </m:ctrlPr>
                          </m:fPr>
                          <m:num>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𝑄</m:t>
                            </m:r>
                            <m:sSubSup>
                              <m:sSubSupPr>
                                <m:ctrlPr>
                                  <a:rPr lang="en-US" sz="1600" i="1">
                                    <a:effectLst/>
                                    <a:latin typeface="Cambria Math" panose="02040503050406030204" pitchFamily="18" charset="0"/>
                                  </a:rPr>
                                </m:ctrlPr>
                              </m:sSubSupPr>
                              <m:e>
                                <m:sSup>
                                  <m:sSupPr>
                                    <m:ctrlPr>
                                      <a:rPr lang="en-US" sz="1600" i="1">
                                        <a:effectLst/>
                                        <a:latin typeface="Cambria Math" panose="02040503050406030204" pitchFamily="18" charset="0"/>
                                      </a:rPr>
                                    </m:ctrlPr>
                                  </m:sSupPr>
                                  <m:e>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𝐾</m:t>
                                    </m:r>
                                  </m:e>
                                  <m:sup>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m:t>
                                    </m:r>
                                  </m:sup>
                                </m:sSup>
                              </m:e>
                              <m:sub>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𝑇</m:t>
                                </m:r>
                              </m:sup>
                            </m:sSubSup>
                          </m:num>
                          <m:den>
                            <m:rad>
                              <m:radPr>
                                <m:degHide m:val="on"/>
                                <m:ctrlPr>
                                  <a:rPr lang="en-US" sz="1600" i="1">
                                    <a:effectLst/>
                                    <a:latin typeface="Cambria Math" panose="02040503050406030204" pitchFamily="18" charset="0"/>
                                  </a:rPr>
                                </m:ctrlPr>
                              </m:radPr>
                              <m:deg/>
                              <m:e>
                                <m:sSub>
                                  <m:sSubPr>
                                    <m:ctrlPr>
                                      <a:rPr lang="en-US" sz="1600" i="1">
                                        <a:effectLst/>
                                        <a:latin typeface="Cambria Math" panose="02040503050406030204" pitchFamily="18" charset="0"/>
                                      </a:rPr>
                                    </m:ctrlPr>
                                  </m:sSubPr>
                                  <m:e>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𝑘</m:t>
                                    </m:r>
                                  </m:sub>
                                </m:sSub>
                              </m:e>
                            </m:rad>
                          </m:den>
                        </m:f>
                      </m:e>
                    </m:d>
                    <m:sSub>
                      <m:sSubPr>
                        <m:ctrlPr>
                          <a:rPr lang="en-US" sz="1600" i="1">
                            <a:effectLst/>
                            <a:latin typeface="Cambria Math" panose="02040503050406030204" pitchFamily="18" charset="0"/>
                          </a:rPr>
                        </m:ctrlPr>
                      </m:sSubPr>
                      <m:e>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endParaRPr lang="en-US" sz="1600" dirty="0">
                  <a:latin typeface="Times New Roman" panose="02020603050405020304" pitchFamily="18" charset="0"/>
                  <a:cs typeface="Times New Roman" panose="02020603050405020304" pitchFamily="18" charset="0"/>
                </a:endParaRPr>
              </a:p>
            </p:txBody>
          </p:sp>
        </mc:Choice>
        <mc:Fallback xmlns="">
          <p:sp>
            <p:nvSpPr>
              <p:cNvPr id="5" name="Text Placeholder 4">
                <a:extLst>
                  <a:ext uri="{FF2B5EF4-FFF2-40B4-BE49-F238E27FC236}">
                    <a16:creationId xmlns:a16="http://schemas.microsoft.com/office/drawing/2014/main" id="{C394C438-4568-C776-9454-41E38CABB952}"/>
                  </a:ext>
                </a:extLst>
              </p:cNvPr>
              <p:cNvSpPr>
                <a:spLocks noGrp="1" noRot="1" noChangeAspect="1" noMove="1" noResize="1" noEditPoints="1" noAdjustHandles="1" noChangeArrowheads="1" noChangeShapeType="1" noTextEdit="1"/>
              </p:cNvSpPr>
              <p:nvPr>
                <p:ph type="body" idx="1"/>
              </p:nvPr>
            </p:nvSpPr>
            <p:spPr>
              <a:xfrm>
                <a:off x="326572" y="3429000"/>
                <a:ext cx="8817428" cy="2908785"/>
              </a:xfrm>
              <a:blipFill>
                <a:blip r:embed="rId2"/>
                <a:stretch>
                  <a:fillRect/>
                </a:stretch>
              </a:blipFill>
            </p:spPr>
            <p:txBody>
              <a:bodyPr/>
              <a:lstStyle/>
              <a:p>
                <a:r>
                  <a:rPr lang="en-US">
                    <a:noFill/>
                  </a:rPr>
                  <a:t> </a:t>
                </a:r>
              </a:p>
            </p:txBody>
          </p:sp>
        </mc:Fallback>
      </mc:AlternateContent>
      <p:pic>
        <p:nvPicPr>
          <p:cNvPr id="7" name="Picture 6" descr="A diagram of a group of colored rectangular objects&#10;&#10;AI-generated content may be incorrect.">
            <a:extLst>
              <a:ext uri="{FF2B5EF4-FFF2-40B4-BE49-F238E27FC236}">
                <a16:creationId xmlns:a16="http://schemas.microsoft.com/office/drawing/2014/main" id="{1D0A0E7E-1BF2-E16E-C5FA-61ED2CACE341}"/>
              </a:ext>
            </a:extLst>
          </p:cNvPr>
          <p:cNvPicPr>
            <a:picLocks noChangeAspect="1"/>
          </p:cNvPicPr>
          <p:nvPr/>
        </p:nvPicPr>
        <p:blipFill>
          <a:blip r:embed="rId3"/>
          <a:stretch>
            <a:fillRect/>
          </a:stretch>
        </p:blipFill>
        <p:spPr>
          <a:xfrm>
            <a:off x="1315822" y="1257357"/>
            <a:ext cx="6341372" cy="2171643"/>
          </a:xfrm>
          <a:prstGeom prst="rect">
            <a:avLst/>
          </a:prstGeom>
        </p:spPr>
      </p:pic>
    </p:spTree>
    <p:extLst>
      <p:ext uri="{BB962C8B-B14F-4D97-AF65-F5344CB8AC3E}">
        <p14:creationId xmlns:p14="http://schemas.microsoft.com/office/powerpoint/2010/main" val="142745980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980</TotalTime>
  <Words>2373</Words>
  <Application>Microsoft Office PowerPoint</Application>
  <PresentationFormat>On-screen Show (4:3)</PresentationFormat>
  <Paragraphs>300</Paragraphs>
  <Slides>30</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Cambria Math</vt:lpstr>
      <vt:lpstr>Times New Roman</vt:lpstr>
      <vt:lpstr>Simple Light</vt:lpstr>
      <vt:lpstr>HỌC SÂU</vt:lpstr>
      <vt:lpstr>Nội dung</vt:lpstr>
      <vt:lpstr>Self-Attention</vt:lpstr>
      <vt:lpstr>Các bước thực hiện</vt:lpstr>
      <vt:lpstr>Multi-Head Attention</vt:lpstr>
      <vt:lpstr>Ưu điểm và nhược điểm</vt:lpstr>
      <vt:lpstr>Multi-Query Attention</vt:lpstr>
      <vt:lpstr>Ưu điểm và nhược điểm</vt:lpstr>
      <vt:lpstr>Group-Query Attention</vt:lpstr>
      <vt:lpstr>Ưu điểm và nhược điểm</vt:lpstr>
      <vt:lpstr>Linear Attention</vt:lpstr>
      <vt:lpstr>Ưu điểm và nhược điểm</vt:lpstr>
      <vt:lpstr>Sparse Attention</vt:lpstr>
      <vt:lpstr>Ưu điểm và nhược điểm</vt:lpstr>
      <vt:lpstr>Attention + RoPE (Rotary Positional Embedding)</vt:lpstr>
      <vt:lpstr>Ưu điểm và nhược điểm</vt:lpstr>
      <vt:lpstr>So sánh độ phức tạp</vt:lpstr>
      <vt:lpstr>Dịch máy: Dataset</vt:lpstr>
      <vt:lpstr>Dịch máy: Dataset</vt:lpstr>
      <vt:lpstr>Thực nghiệm</vt:lpstr>
      <vt:lpstr>Thực nghiệm</vt:lpstr>
      <vt:lpstr>OCR: dataset</vt:lpstr>
      <vt:lpstr>OCR: dataset</vt:lpstr>
      <vt:lpstr>OCR: model</vt:lpstr>
      <vt:lpstr>OCR: model</vt:lpstr>
      <vt:lpstr>OCR: model</vt:lpstr>
      <vt:lpstr>OCR: model</vt:lpstr>
      <vt:lpstr>OCR</vt:lpstr>
      <vt:lpstr>OCR</vt:lpstr>
      <vt:lpstr>OCR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chung kiet</cp:lastModifiedBy>
  <cp:revision>10</cp:revision>
  <dcterms:modified xsi:type="dcterms:W3CDTF">2025-05-27T17:26:34Z</dcterms:modified>
</cp:coreProperties>
</file>